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55" r:id="rId2"/>
    <p:sldId id="356" r:id="rId3"/>
    <p:sldId id="258" r:id="rId4"/>
    <p:sldId id="357" r:id="rId5"/>
    <p:sldId id="260" r:id="rId6"/>
    <p:sldId id="358" r:id="rId7"/>
    <p:sldId id="261" r:id="rId8"/>
    <p:sldId id="262" r:id="rId9"/>
    <p:sldId id="359" r:id="rId10"/>
    <p:sldId id="360" r:id="rId11"/>
    <p:sldId id="267" r:id="rId12"/>
    <p:sldId id="361"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C0C"/>
    <a:srgbClr val="00BAAF"/>
    <a:srgbClr val="914A6A"/>
    <a:srgbClr val="FA0000"/>
    <a:srgbClr val="E85A80"/>
    <a:srgbClr val="FFFFFF"/>
    <a:srgbClr val="A5D17A"/>
    <a:srgbClr val="FEC240"/>
    <a:srgbClr val="FDE6A6"/>
    <a:srgbClr val="4747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6" d="100"/>
          <a:sy n="96" d="100"/>
        </p:scale>
        <p:origin x="1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MA Team-1" userId="e6722fce-72bf-4b71-9dce-560a16239a83" providerId="ADAL" clId="{C0700376-D9A9-4469-BFB4-275B32C1BDB7}"/>
    <pc:docChg chg="delSld modSld">
      <pc:chgData name="DMA Team-1" userId="e6722fce-72bf-4b71-9dce-560a16239a83" providerId="ADAL" clId="{C0700376-D9A9-4469-BFB4-275B32C1BDB7}" dt="2026-07-01T05:27:27.491" v="68" actId="20577"/>
      <pc:docMkLst>
        <pc:docMk/>
      </pc:docMkLst>
      <pc:sldChg chg="del">
        <pc:chgData name="DMA Team-1" userId="e6722fce-72bf-4b71-9dce-560a16239a83" providerId="ADAL" clId="{C0700376-D9A9-4469-BFB4-275B32C1BDB7}" dt="2026-07-01T05:26:52.423" v="0" actId="47"/>
        <pc:sldMkLst>
          <pc:docMk/>
          <pc:sldMk cId="3629257790" sldId="256"/>
        </pc:sldMkLst>
      </pc:sldChg>
      <pc:sldChg chg="del">
        <pc:chgData name="DMA Team-1" userId="e6722fce-72bf-4b71-9dce-560a16239a83" providerId="ADAL" clId="{C0700376-D9A9-4469-BFB4-275B32C1BDB7}" dt="2026-07-01T05:26:52.950" v="1" actId="47"/>
        <pc:sldMkLst>
          <pc:docMk/>
          <pc:sldMk cId="2795582386" sldId="257"/>
        </pc:sldMkLst>
      </pc:sldChg>
      <pc:sldChg chg="del">
        <pc:chgData name="DMA Team-1" userId="e6722fce-72bf-4b71-9dce-560a16239a83" providerId="ADAL" clId="{C0700376-D9A9-4469-BFB4-275B32C1BDB7}" dt="2026-07-01T05:26:54.494" v="7" actId="47"/>
        <pc:sldMkLst>
          <pc:docMk/>
          <pc:sldMk cId="968847817" sldId="259"/>
        </pc:sldMkLst>
      </pc:sldChg>
      <pc:sldChg chg="del">
        <pc:chgData name="DMA Team-1" userId="e6722fce-72bf-4b71-9dce-560a16239a83" providerId="ADAL" clId="{C0700376-D9A9-4469-BFB4-275B32C1BDB7}" dt="2026-07-01T05:26:54.318" v="6" actId="47"/>
        <pc:sldMkLst>
          <pc:docMk/>
          <pc:sldMk cId="4229856415" sldId="263"/>
        </pc:sldMkLst>
      </pc:sldChg>
      <pc:sldChg chg="del">
        <pc:chgData name="DMA Team-1" userId="e6722fce-72bf-4b71-9dce-560a16239a83" providerId="ADAL" clId="{C0700376-D9A9-4469-BFB4-275B32C1BDB7}" dt="2026-07-01T05:26:55.634" v="14" actId="47"/>
        <pc:sldMkLst>
          <pc:docMk/>
          <pc:sldMk cId="3232933397" sldId="264"/>
        </pc:sldMkLst>
      </pc:sldChg>
      <pc:sldChg chg="del">
        <pc:chgData name="DMA Team-1" userId="e6722fce-72bf-4b71-9dce-560a16239a83" providerId="ADAL" clId="{C0700376-D9A9-4469-BFB4-275B32C1BDB7}" dt="2026-07-01T05:26:55.776" v="15" actId="47"/>
        <pc:sldMkLst>
          <pc:docMk/>
          <pc:sldMk cId="1436151996" sldId="265"/>
        </pc:sldMkLst>
      </pc:sldChg>
      <pc:sldChg chg="del">
        <pc:chgData name="DMA Team-1" userId="e6722fce-72bf-4b71-9dce-560a16239a83" providerId="ADAL" clId="{C0700376-D9A9-4469-BFB4-275B32C1BDB7}" dt="2026-07-01T05:26:54.617" v="8" actId="47"/>
        <pc:sldMkLst>
          <pc:docMk/>
          <pc:sldMk cId="2541551815" sldId="266"/>
        </pc:sldMkLst>
      </pc:sldChg>
      <pc:sldChg chg="del">
        <pc:chgData name="DMA Team-1" userId="e6722fce-72bf-4b71-9dce-560a16239a83" providerId="ADAL" clId="{C0700376-D9A9-4469-BFB4-275B32C1BDB7}" dt="2026-07-01T05:26:54.773" v="9" actId="47"/>
        <pc:sldMkLst>
          <pc:docMk/>
          <pc:sldMk cId="2560887160" sldId="329"/>
        </pc:sldMkLst>
      </pc:sldChg>
      <pc:sldChg chg="del">
        <pc:chgData name="DMA Team-1" userId="e6722fce-72bf-4b71-9dce-560a16239a83" providerId="ADAL" clId="{C0700376-D9A9-4469-BFB4-275B32C1BDB7}" dt="2026-07-01T05:26:55.033" v="10" actId="47"/>
        <pc:sldMkLst>
          <pc:docMk/>
          <pc:sldMk cId="2997189415" sldId="330"/>
        </pc:sldMkLst>
      </pc:sldChg>
      <pc:sldChg chg="del">
        <pc:chgData name="DMA Team-1" userId="e6722fce-72bf-4b71-9dce-560a16239a83" providerId="ADAL" clId="{C0700376-D9A9-4469-BFB4-275B32C1BDB7}" dt="2026-07-01T05:26:55.194" v="11" actId="47"/>
        <pc:sldMkLst>
          <pc:docMk/>
          <pc:sldMk cId="2723851547" sldId="331"/>
        </pc:sldMkLst>
      </pc:sldChg>
      <pc:sldChg chg="del">
        <pc:chgData name="DMA Team-1" userId="e6722fce-72bf-4b71-9dce-560a16239a83" providerId="ADAL" clId="{C0700376-D9A9-4469-BFB4-275B32C1BDB7}" dt="2026-07-01T05:26:55.333" v="12" actId="47"/>
        <pc:sldMkLst>
          <pc:docMk/>
          <pc:sldMk cId="1909579207" sldId="332"/>
        </pc:sldMkLst>
      </pc:sldChg>
      <pc:sldChg chg="del">
        <pc:chgData name="DMA Team-1" userId="e6722fce-72bf-4b71-9dce-560a16239a83" providerId="ADAL" clId="{C0700376-D9A9-4469-BFB4-275B32C1BDB7}" dt="2026-07-01T05:26:56.510" v="16" actId="47"/>
        <pc:sldMkLst>
          <pc:docMk/>
          <pc:sldMk cId="531646415" sldId="333"/>
        </pc:sldMkLst>
      </pc:sldChg>
      <pc:sldChg chg="del">
        <pc:chgData name="DMA Team-1" userId="e6722fce-72bf-4b71-9dce-560a16239a83" providerId="ADAL" clId="{C0700376-D9A9-4469-BFB4-275B32C1BDB7}" dt="2026-07-01T05:26:56.749" v="17" actId="47"/>
        <pc:sldMkLst>
          <pc:docMk/>
          <pc:sldMk cId="4059997774" sldId="335"/>
        </pc:sldMkLst>
      </pc:sldChg>
      <pc:sldChg chg="del">
        <pc:chgData name="DMA Team-1" userId="e6722fce-72bf-4b71-9dce-560a16239a83" providerId="ADAL" clId="{C0700376-D9A9-4469-BFB4-275B32C1BDB7}" dt="2026-07-01T05:26:53.579" v="3" actId="47"/>
        <pc:sldMkLst>
          <pc:docMk/>
          <pc:sldMk cId="3700827901" sldId="337"/>
        </pc:sldMkLst>
      </pc:sldChg>
      <pc:sldChg chg="del">
        <pc:chgData name="DMA Team-1" userId="e6722fce-72bf-4b71-9dce-560a16239a83" providerId="ADAL" clId="{C0700376-D9A9-4469-BFB4-275B32C1BDB7}" dt="2026-07-01T05:26:53.730" v="4" actId="47"/>
        <pc:sldMkLst>
          <pc:docMk/>
          <pc:sldMk cId="429121635" sldId="338"/>
        </pc:sldMkLst>
      </pc:sldChg>
      <pc:sldChg chg="del">
        <pc:chgData name="DMA Team-1" userId="e6722fce-72bf-4b71-9dce-560a16239a83" providerId="ADAL" clId="{C0700376-D9A9-4469-BFB4-275B32C1BDB7}" dt="2026-07-01T05:26:53.271" v="2" actId="47"/>
        <pc:sldMkLst>
          <pc:docMk/>
          <pc:sldMk cId="708680090" sldId="339"/>
        </pc:sldMkLst>
      </pc:sldChg>
      <pc:sldChg chg="del">
        <pc:chgData name="DMA Team-1" userId="e6722fce-72bf-4b71-9dce-560a16239a83" providerId="ADAL" clId="{C0700376-D9A9-4469-BFB4-275B32C1BDB7}" dt="2026-07-01T05:26:55.491" v="13" actId="47"/>
        <pc:sldMkLst>
          <pc:docMk/>
          <pc:sldMk cId="637472984" sldId="340"/>
        </pc:sldMkLst>
      </pc:sldChg>
      <pc:sldChg chg="del">
        <pc:chgData name="DMA Team-1" userId="e6722fce-72bf-4b71-9dce-560a16239a83" providerId="ADAL" clId="{C0700376-D9A9-4469-BFB4-275B32C1BDB7}" dt="2026-07-01T05:26:56.993" v="18" actId="47"/>
        <pc:sldMkLst>
          <pc:docMk/>
          <pc:sldMk cId="3742034775" sldId="341"/>
        </pc:sldMkLst>
      </pc:sldChg>
      <pc:sldChg chg="del">
        <pc:chgData name="DMA Team-1" userId="e6722fce-72bf-4b71-9dce-560a16239a83" providerId="ADAL" clId="{C0700376-D9A9-4469-BFB4-275B32C1BDB7}" dt="2026-07-01T05:26:53.985" v="5" actId="47"/>
        <pc:sldMkLst>
          <pc:docMk/>
          <pc:sldMk cId="3109317371" sldId="342"/>
        </pc:sldMkLst>
      </pc:sldChg>
      <pc:sldChg chg="del">
        <pc:chgData name="DMA Team-1" userId="e6722fce-72bf-4b71-9dce-560a16239a83" providerId="ADAL" clId="{C0700376-D9A9-4469-BFB4-275B32C1BDB7}" dt="2026-07-01T05:26:57.180" v="19" actId="47"/>
        <pc:sldMkLst>
          <pc:docMk/>
          <pc:sldMk cId="1348040760" sldId="343"/>
        </pc:sldMkLst>
      </pc:sldChg>
      <pc:sldChg chg="del">
        <pc:chgData name="DMA Team-1" userId="e6722fce-72bf-4b71-9dce-560a16239a83" providerId="ADAL" clId="{C0700376-D9A9-4469-BFB4-275B32C1BDB7}" dt="2026-07-01T05:26:58.268" v="23" actId="47"/>
        <pc:sldMkLst>
          <pc:docMk/>
          <pc:sldMk cId="2505149251" sldId="345"/>
        </pc:sldMkLst>
      </pc:sldChg>
      <pc:sldChg chg="del">
        <pc:chgData name="DMA Team-1" userId="e6722fce-72bf-4b71-9dce-560a16239a83" providerId="ADAL" clId="{C0700376-D9A9-4469-BFB4-275B32C1BDB7}" dt="2026-07-01T05:26:58.763" v="26" actId="47"/>
        <pc:sldMkLst>
          <pc:docMk/>
          <pc:sldMk cId="2230259958" sldId="346"/>
        </pc:sldMkLst>
      </pc:sldChg>
      <pc:sldChg chg="del">
        <pc:chgData name="DMA Team-1" userId="e6722fce-72bf-4b71-9dce-560a16239a83" providerId="ADAL" clId="{C0700376-D9A9-4469-BFB4-275B32C1BDB7}" dt="2026-07-01T05:26:58.444" v="24" actId="47"/>
        <pc:sldMkLst>
          <pc:docMk/>
          <pc:sldMk cId="2250916028" sldId="348"/>
        </pc:sldMkLst>
      </pc:sldChg>
      <pc:sldChg chg="del">
        <pc:chgData name="DMA Team-1" userId="e6722fce-72bf-4b71-9dce-560a16239a83" providerId="ADAL" clId="{C0700376-D9A9-4469-BFB4-275B32C1BDB7}" dt="2026-07-01T05:26:58.604" v="25" actId="47"/>
        <pc:sldMkLst>
          <pc:docMk/>
          <pc:sldMk cId="2505026605" sldId="349"/>
        </pc:sldMkLst>
      </pc:sldChg>
      <pc:sldChg chg="del">
        <pc:chgData name="DMA Team-1" userId="e6722fce-72bf-4b71-9dce-560a16239a83" providerId="ADAL" clId="{C0700376-D9A9-4469-BFB4-275B32C1BDB7}" dt="2026-07-01T05:26:59.580" v="28" actId="47"/>
        <pc:sldMkLst>
          <pc:docMk/>
          <pc:sldMk cId="2998267010" sldId="350"/>
        </pc:sldMkLst>
      </pc:sldChg>
      <pc:sldChg chg="del">
        <pc:chgData name="DMA Team-1" userId="e6722fce-72bf-4b71-9dce-560a16239a83" providerId="ADAL" clId="{C0700376-D9A9-4469-BFB4-275B32C1BDB7}" dt="2026-07-01T05:26:58.944" v="27" actId="47"/>
        <pc:sldMkLst>
          <pc:docMk/>
          <pc:sldMk cId="943985344" sldId="351"/>
        </pc:sldMkLst>
      </pc:sldChg>
      <pc:sldChg chg="del">
        <pc:chgData name="DMA Team-1" userId="e6722fce-72bf-4b71-9dce-560a16239a83" providerId="ADAL" clId="{C0700376-D9A9-4469-BFB4-275B32C1BDB7}" dt="2026-07-01T05:26:58.108" v="22" actId="47"/>
        <pc:sldMkLst>
          <pc:docMk/>
          <pc:sldMk cId="4115274892" sldId="352"/>
        </pc:sldMkLst>
      </pc:sldChg>
      <pc:sldChg chg="del">
        <pc:chgData name="DMA Team-1" userId="e6722fce-72bf-4b71-9dce-560a16239a83" providerId="ADAL" clId="{C0700376-D9A9-4469-BFB4-275B32C1BDB7}" dt="2026-07-01T05:26:57.430" v="20" actId="47"/>
        <pc:sldMkLst>
          <pc:docMk/>
          <pc:sldMk cId="797329046" sldId="353"/>
        </pc:sldMkLst>
      </pc:sldChg>
      <pc:sldChg chg="del">
        <pc:chgData name="DMA Team-1" userId="e6722fce-72bf-4b71-9dce-560a16239a83" providerId="ADAL" clId="{C0700376-D9A9-4469-BFB4-275B32C1BDB7}" dt="2026-07-01T05:26:57.644" v="21" actId="47"/>
        <pc:sldMkLst>
          <pc:docMk/>
          <pc:sldMk cId="2268650933" sldId="354"/>
        </pc:sldMkLst>
      </pc:sldChg>
      <pc:sldChg chg="modSp mod">
        <pc:chgData name="DMA Team-1" userId="e6722fce-72bf-4b71-9dce-560a16239a83" providerId="ADAL" clId="{C0700376-D9A9-4469-BFB4-275B32C1BDB7}" dt="2026-07-01T05:27:27.491" v="68" actId="20577"/>
        <pc:sldMkLst>
          <pc:docMk/>
          <pc:sldMk cId="1192263089" sldId="355"/>
        </pc:sldMkLst>
        <pc:spChg chg="mod">
          <ac:chgData name="DMA Team-1" userId="e6722fce-72bf-4b71-9dce-560a16239a83" providerId="ADAL" clId="{C0700376-D9A9-4469-BFB4-275B32C1BDB7}" dt="2026-07-01T05:27:27.491" v="68" actId="20577"/>
          <ac:spMkLst>
            <pc:docMk/>
            <pc:sldMk cId="1192263089" sldId="355"/>
            <ac:spMk id="2" creationId="{A52F8023-377C-8E60-BE26-198772EF1F70}"/>
          </ac:spMkLst>
        </pc:spChg>
        <pc:spChg chg="mod">
          <ac:chgData name="DMA Team-1" userId="e6722fce-72bf-4b71-9dce-560a16239a83" providerId="ADAL" clId="{C0700376-D9A9-4469-BFB4-275B32C1BDB7}" dt="2026-07-01T05:27:22.662" v="64" actId="21"/>
          <ac:spMkLst>
            <pc:docMk/>
            <pc:sldMk cId="1192263089" sldId="355"/>
            <ac:spMk id="3" creationId="{4085A65B-5D5A-C1E6-E360-63C8530629E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8799EA-6AED-4FE0-A388-7D9AC2AE952F}" type="datetimeFigureOut">
              <a:rPr lang="en-US" smtClean="0"/>
              <a:t>7/1/2026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D253D4-F7AE-4008-A280-D16F2217EEA4}" type="slidenum">
              <a:rPr lang="en-US" smtClean="0"/>
              <a:t>‹#›</a:t>
            </a:fld>
            <a:endParaRPr lang="en-US"/>
          </a:p>
        </p:txBody>
      </p:sp>
    </p:spTree>
    <p:extLst>
      <p:ext uri="{BB962C8B-B14F-4D97-AF65-F5344CB8AC3E}">
        <p14:creationId xmlns:p14="http://schemas.microsoft.com/office/powerpoint/2010/main" val="501688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Kindly add the literature pic.</a:t>
            </a:r>
          </a:p>
        </p:txBody>
      </p:sp>
      <p:sp>
        <p:nvSpPr>
          <p:cNvPr id="4" name="Slide Number Placeholder 3"/>
          <p:cNvSpPr>
            <a:spLocks noGrp="1"/>
          </p:cNvSpPr>
          <p:nvPr>
            <p:ph type="sldNum" sz="quarter" idx="5"/>
          </p:nvPr>
        </p:nvSpPr>
        <p:spPr/>
        <p:txBody>
          <a:bodyPr/>
          <a:lstStyle/>
          <a:p>
            <a:fld id="{4E8B18D4-4D20-4278-948A-D03D3560C1FE}" type="slidenum">
              <a:rPr lang="en-US" smtClean="0"/>
              <a:t>21</a:t>
            </a:fld>
            <a:endParaRPr lang="en-US"/>
          </a:p>
        </p:txBody>
      </p:sp>
    </p:spTree>
    <p:extLst>
      <p:ext uri="{BB962C8B-B14F-4D97-AF65-F5344CB8AC3E}">
        <p14:creationId xmlns:p14="http://schemas.microsoft.com/office/powerpoint/2010/main" val="4088935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7A4E3-70A7-48D2-9A51-61BBD9BC575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C2A649-EEE3-4BAC-9507-A91F53A800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3982419-0AFB-407B-A6C5-AA757248E9A4}"/>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5" name="Footer Placeholder 4">
            <a:extLst>
              <a:ext uri="{FF2B5EF4-FFF2-40B4-BE49-F238E27FC236}">
                <a16:creationId xmlns:a16="http://schemas.microsoft.com/office/drawing/2014/main" id="{FAC3E81B-E3DC-4273-935F-403E9C7729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97288A-544B-4194-9AA8-C417AAB1FDB5}"/>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4108674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8DBCA-0D1A-479C-81FE-400C9975C89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E1CC355-F248-4FE5-90EC-CB4E6A466B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0076C5-B56F-4551-83F7-85C895EE66F0}"/>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5" name="Footer Placeholder 4">
            <a:extLst>
              <a:ext uri="{FF2B5EF4-FFF2-40B4-BE49-F238E27FC236}">
                <a16:creationId xmlns:a16="http://schemas.microsoft.com/office/drawing/2014/main" id="{81F57E66-E860-4767-AC1D-6E6B957EA0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82541B-557A-4664-957D-A4B4268E26AE}"/>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804470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176AE7-F0D9-4327-93CF-69B27EB77C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2750B4-F085-450B-8834-32074F0031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B7759B-DC91-4F81-8B06-37048429A348}"/>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5" name="Footer Placeholder 4">
            <a:extLst>
              <a:ext uri="{FF2B5EF4-FFF2-40B4-BE49-F238E27FC236}">
                <a16:creationId xmlns:a16="http://schemas.microsoft.com/office/drawing/2014/main" id="{89D7684A-CCD2-4CF4-993F-258FE2F055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52C37A-FDB2-4A37-B50C-933150D90B02}"/>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3219825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78B8-DA30-48CA-96D1-C7451D9EB82D}"/>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526E8D0-C668-4995-AAF2-7FFB771F97FF}"/>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5F5F409-CA67-4DD6-82DD-C3A406FAC99F}"/>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5" name="Footer Placeholder 4">
            <a:extLst>
              <a:ext uri="{FF2B5EF4-FFF2-40B4-BE49-F238E27FC236}">
                <a16:creationId xmlns:a16="http://schemas.microsoft.com/office/drawing/2014/main" id="{10A23262-13E9-477D-B5A3-63B894D946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176B76-718C-4EE0-84C7-27BB5257AADA}"/>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1557738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0D61D-CF63-4628-9681-7B73538F95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8BFB990-6CAA-4806-A73E-D438FFBA24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9EC65C-CA79-41FE-A563-9DB110B2761E}"/>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5" name="Footer Placeholder 4">
            <a:extLst>
              <a:ext uri="{FF2B5EF4-FFF2-40B4-BE49-F238E27FC236}">
                <a16:creationId xmlns:a16="http://schemas.microsoft.com/office/drawing/2014/main" id="{788E1F4B-570A-465C-9B9F-AE7218D66A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E325D2-DD5F-4257-A963-7BC6D469D7FB}"/>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3313074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D24E7-B94E-45EA-8F05-0148FD7E4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BF237B-7D60-4FDF-AE41-B05C87A498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AF96E1A-F607-4263-97A9-627513ED70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7EF1DF-11DC-4B5E-840E-487D96C6E38F}"/>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6" name="Footer Placeholder 5">
            <a:extLst>
              <a:ext uri="{FF2B5EF4-FFF2-40B4-BE49-F238E27FC236}">
                <a16:creationId xmlns:a16="http://schemas.microsoft.com/office/drawing/2014/main" id="{2486EA3F-F78E-48F6-94DF-4827F7EEFA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2364BF-8228-4149-A698-280334C14E66}"/>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2919634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04D71-8100-4D9A-BD66-135F96E5087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70C31A9-B23D-4B92-8B47-5E897C0CA7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C5A86C-5DC8-4BE2-928A-D073AFA879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7176CF-5082-4FAA-AA2C-E734ACEE7F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56FF3A-3124-4C4E-A1F2-818E1C04C7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77E328-DEA6-4BC1-BFA8-6DB76CBDA1C6}"/>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8" name="Footer Placeholder 7">
            <a:extLst>
              <a:ext uri="{FF2B5EF4-FFF2-40B4-BE49-F238E27FC236}">
                <a16:creationId xmlns:a16="http://schemas.microsoft.com/office/drawing/2014/main" id="{649C9BEE-06A4-4CD4-9A3A-FC7902CDEC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CACE49-C60F-47F4-BF9A-26BDDEEB641B}"/>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2144585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5C1C7-6F45-454C-9B2D-11181A42BB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0139DCE-98B0-44C6-9AE6-F4EF8994FCD7}"/>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4" name="Footer Placeholder 3">
            <a:extLst>
              <a:ext uri="{FF2B5EF4-FFF2-40B4-BE49-F238E27FC236}">
                <a16:creationId xmlns:a16="http://schemas.microsoft.com/office/drawing/2014/main" id="{8FBFC823-6FDE-4C37-9814-8C5954E32C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A374907-9F6C-4E3D-AC94-086E855BB48C}"/>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2090559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365C14-F298-44F1-9E67-417BDCF67FC1}"/>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3" name="Footer Placeholder 2">
            <a:extLst>
              <a:ext uri="{FF2B5EF4-FFF2-40B4-BE49-F238E27FC236}">
                <a16:creationId xmlns:a16="http://schemas.microsoft.com/office/drawing/2014/main" id="{5248D71C-EEEB-4D05-9D6B-EF78D8E17E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2F7CE8-9ABF-4BD0-96CB-7E85E1BECA22}"/>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1245478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B0377-2770-400F-AE9B-CB9301CF59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EBF4BB-B5D4-4233-B61E-EED9917F4E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917A98-BAEC-492A-A313-EDCEB1CBC2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C30CEA-8872-40DF-9351-5611E8AE56B7}"/>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6" name="Footer Placeholder 5">
            <a:extLst>
              <a:ext uri="{FF2B5EF4-FFF2-40B4-BE49-F238E27FC236}">
                <a16:creationId xmlns:a16="http://schemas.microsoft.com/office/drawing/2014/main" id="{99339F42-449D-409C-93C3-2F923AA63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3DDAB4-6C86-4588-8955-92C73D629DA8}"/>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1136675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BE868-869E-4187-BD15-0C04A7B573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57BE08-62FC-49AF-B996-60303E0205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B59FB4-5F24-4979-B310-561B5D2440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F9554C-4443-4D3B-B94D-CAEABF98118C}"/>
              </a:ext>
            </a:extLst>
          </p:cNvPr>
          <p:cNvSpPr>
            <a:spLocks noGrp="1"/>
          </p:cNvSpPr>
          <p:nvPr>
            <p:ph type="dt" sz="half" idx="10"/>
          </p:nvPr>
        </p:nvSpPr>
        <p:spPr/>
        <p:txBody>
          <a:bodyPr/>
          <a:lstStyle/>
          <a:p>
            <a:fld id="{0FA0DCC4-C5E6-4D88-9DB0-7D203EC2F021}" type="datetimeFigureOut">
              <a:rPr lang="en-US" smtClean="0"/>
              <a:t>7/1/2026</a:t>
            </a:fld>
            <a:endParaRPr lang="en-US"/>
          </a:p>
        </p:txBody>
      </p:sp>
      <p:sp>
        <p:nvSpPr>
          <p:cNvPr id="6" name="Footer Placeholder 5">
            <a:extLst>
              <a:ext uri="{FF2B5EF4-FFF2-40B4-BE49-F238E27FC236}">
                <a16:creationId xmlns:a16="http://schemas.microsoft.com/office/drawing/2014/main" id="{848AE23E-49C4-47D2-BCE2-172DA51829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41E99-AD1D-4FE8-AB59-896820D3374B}"/>
              </a:ext>
            </a:extLst>
          </p:cNvPr>
          <p:cNvSpPr>
            <a:spLocks noGrp="1"/>
          </p:cNvSpPr>
          <p:nvPr>
            <p:ph type="sldNum" sz="quarter" idx="12"/>
          </p:nvPr>
        </p:nvSpPr>
        <p:spPr/>
        <p:txBody>
          <a:bodyPr/>
          <a:lstStyle/>
          <a:p>
            <a:fld id="{3906309A-E4C4-4082-9649-D0103FB0A625}" type="slidenum">
              <a:rPr lang="en-US" smtClean="0"/>
              <a:t>‹#›</a:t>
            </a:fld>
            <a:endParaRPr lang="en-US"/>
          </a:p>
        </p:txBody>
      </p:sp>
    </p:spTree>
    <p:extLst>
      <p:ext uri="{BB962C8B-B14F-4D97-AF65-F5344CB8AC3E}">
        <p14:creationId xmlns:p14="http://schemas.microsoft.com/office/powerpoint/2010/main" val="361855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3000" r="-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E74C5A-5EAF-4083-B00E-F0579A3571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4DFE05-C090-4E75-B5EC-08B4A890F8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B6DD39-CC77-426A-9071-07A8EE6051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A0DCC4-C5E6-4D88-9DB0-7D203EC2F021}" type="datetimeFigureOut">
              <a:rPr lang="en-US" smtClean="0"/>
              <a:t>7/1/2026</a:t>
            </a:fld>
            <a:endParaRPr lang="en-US"/>
          </a:p>
        </p:txBody>
      </p:sp>
      <p:sp>
        <p:nvSpPr>
          <p:cNvPr id="5" name="Footer Placeholder 4">
            <a:extLst>
              <a:ext uri="{FF2B5EF4-FFF2-40B4-BE49-F238E27FC236}">
                <a16:creationId xmlns:a16="http://schemas.microsoft.com/office/drawing/2014/main" id="{1E2E1632-941E-473E-BAD8-21B29E6E95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9B034E-FC85-4A38-9F48-ED33B5607B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06309A-E4C4-4082-9649-D0103FB0A625}" type="slidenum">
              <a:rPr lang="en-US" smtClean="0"/>
              <a:t>‹#›</a:t>
            </a:fld>
            <a:endParaRPr lang="en-US"/>
          </a:p>
        </p:txBody>
      </p:sp>
    </p:spTree>
    <p:extLst>
      <p:ext uri="{BB962C8B-B14F-4D97-AF65-F5344CB8AC3E}">
        <p14:creationId xmlns:p14="http://schemas.microsoft.com/office/powerpoint/2010/main" val="2442784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F8023-377C-8E60-BE26-198772EF1F70}"/>
              </a:ext>
            </a:extLst>
          </p:cNvPr>
          <p:cNvSpPr>
            <a:spLocks noGrp="1"/>
          </p:cNvSpPr>
          <p:nvPr>
            <p:ph type="ctrTitle"/>
          </p:nvPr>
        </p:nvSpPr>
        <p:spPr/>
        <p:txBody>
          <a:bodyPr/>
          <a:lstStyle/>
          <a:p>
            <a:r>
              <a:rPr lang="en-US"/>
              <a:t>Updated Management on</a:t>
            </a:r>
            <a:br>
              <a:rPr lang="en-US"/>
            </a:br>
            <a:r>
              <a:rPr lang="en-US"/>
              <a:t>Acne </a:t>
            </a:r>
            <a:r>
              <a:rPr lang="en-US" dirty="0"/>
              <a:t>vulgaris </a:t>
            </a:r>
          </a:p>
        </p:txBody>
      </p:sp>
      <p:sp>
        <p:nvSpPr>
          <p:cNvPr id="3" name="Subtitle 2">
            <a:extLst>
              <a:ext uri="{FF2B5EF4-FFF2-40B4-BE49-F238E27FC236}">
                <a16:creationId xmlns:a16="http://schemas.microsoft.com/office/drawing/2014/main" id="{4085A65B-5D5A-C1E6-E360-63C8530629E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92263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ECD16-01B2-AEE6-520F-603D18DC0146}"/>
              </a:ext>
            </a:extLst>
          </p:cNvPr>
          <p:cNvSpPr>
            <a:spLocks noGrp="1"/>
          </p:cNvSpPr>
          <p:nvPr>
            <p:ph type="title"/>
          </p:nvPr>
        </p:nvSpPr>
        <p:spPr/>
        <p:txBody>
          <a:bodyPr/>
          <a:lstStyle/>
          <a:p>
            <a:r>
              <a:rPr lang="en-US" dirty="0"/>
              <a:t>Management</a:t>
            </a:r>
          </a:p>
        </p:txBody>
      </p:sp>
      <p:sp>
        <p:nvSpPr>
          <p:cNvPr id="3" name="Content Placeholder 2">
            <a:extLst>
              <a:ext uri="{FF2B5EF4-FFF2-40B4-BE49-F238E27FC236}">
                <a16:creationId xmlns:a16="http://schemas.microsoft.com/office/drawing/2014/main" id="{EC58CB95-91D9-52B2-0118-F455309B8250}"/>
              </a:ext>
            </a:extLst>
          </p:cNvPr>
          <p:cNvSpPr>
            <a:spLocks noGrp="1"/>
          </p:cNvSpPr>
          <p:nvPr>
            <p:ph idx="1"/>
          </p:nvPr>
        </p:nvSpPr>
        <p:spPr/>
        <p:txBody>
          <a:bodyPr/>
          <a:lstStyle/>
          <a:p>
            <a:pPr marL="0" indent="0">
              <a:buNone/>
            </a:pPr>
            <a:r>
              <a:rPr lang="en-US" dirty="0"/>
              <a:t>General measures</a:t>
            </a:r>
          </a:p>
          <a:p>
            <a:r>
              <a:rPr lang="en-US" dirty="0"/>
              <a:t>Maintain local hygiene</a:t>
            </a:r>
          </a:p>
          <a:p>
            <a:r>
              <a:rPr lang="en-US" dirty="0"/>
              <a:t>Avoid high glycemic food</a:t>
            </a:r>
          </a:p>
          <a:p>
            <a:r>
              <a:rPr lang="en-US" dirty="0"/>
              <a:t>Reduce stress</a:t>
            </a:r>
          </a:p>
        </p:txBody>
      </p:sp>
    </p:spTree>
    <p:extLst>
      <p:ext uri="{BB962C8B-B14F-4D97-AF65-F5344CB8AC3E}">
        <p14:creationId xmlns:p14="http://schemas.microsoft.com/office/powerpoint/2010/main" val="1259186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79789-3E5C-9869-B8A3-FF25FBA0CF14}"/>
              </a:ext>
            </a:extLst>
          </p:cNvPr>
          <p:cNvSpPr>
            <a:spLocks noGrp="1"/>
          </p:cNvSpPr>
          <p:nvPr>
            <p:ph type="title"/>
          </p:nvPr>
        </p:nvSpPr>
        <p:spPr/>
        <p:txBody>
          <a:bodyPr/>
          <a:lstStyle/>
          <a:p>
            <a:r>
              <a:rPr lang="en-US" dirty="0"/>
              <a:t>Patient Evaluation </a:t>
            </a:r>
            <a:br>
              <a:rPr lang="en-US" dirty="0"/>
            </a:br>
            <a:endParaRPr lang="en-US" dirty="0"/>
          </a:p>
        </p:txBody>
      </p:sp>
      <p:sp>
        <p:nvSpPr>
          <p:cNvPr id="3" name="Content Placeholder 2">
            <a:extLst>
              <a:ext uri="{FF2B5EF4-FFF2-40B4-BE49-F238E27FC236}">
                <a16:creationId xmlns:a16="http://schemas.microsoft.com/office/drawing/2014/main" id="{B2836C7E-161D-822A-253B-726A68C107BE}"/>
              </a:ext>
            </a:extLst>
          </p:cNvPr>
          <p:cNvSpPr>
            <a:spLocks noGrp="1"/>
          </p:cNvSpPr>
          <p:nvPr>
            <p:ph idx="1"/>
          </p:nvPr>
        </p:nvSpPr>
        <p:spPr/>
        <p:txBody>
          <a:bodyPr/>
          <a:lstStyle/>
          <a:p>
            <a:pPr marL="0" indent="0">
              <a:buNone/>
            </a:pPr>
            <a:r>
              <a:rPr lang="en-US" dirty="0"/>
              <a:t>Key Elements in History</a:t>
            </a:r>
          </a:p>
          <a:p>
            <a:r>
              <a:rPr lang="en-US" dirty="0"/>
              <a:t>  previous medications used</a:t>
            </a:r>
          </a:p>
          <a:p>
            <a:r>
              <a:rPr lang="en-US" dirty="0"/>
              <a:t>  current products being used for acne</a:t>
            </a:r>
          </a:p>
          <a:p>
            <a:r>
              <a:rPr lang="en-US" dirty="0"/>
              <a:t>  medical problems</a:t>
            </a:r>
          </a:p>
          <a:p>
            <a:r>
              <a:rPr lang="en-US" dirty="0"/>
              <a:t>  other medications</a:t>
            </a:r>
          </a:p>
          <a:p>
            <a:r>
              <a:rPr lang="en-US" dirty="0"/>
              <a:t>  use of cosmetics or hair pomades</a:t>
            </a:r>
          </a:p>
          <a:p>
            <a:r>
              <a:rPr lang="en-US" dirty="0"/>
              <a:t>  recreational activities and occupation</a:t>
            </a:r>
          </a:p>
          <a:p>
            <a:endParaRPr lang="en-US" dirty="0"/>
          </a:p>
        </p:txBody>
      </p:sp>
    </p:spTree>
    <p:extLst>
      <p:ext uri="{BB962C8B-B14F-4D97-AF65-F5344CB8AC3E}">
        <p14:creationId xmlns:p14="http://schemas.microsoft.com/office/powerpoint/2010/main" val="3129555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8D8AE-FB67-541A-6FD8-9EB94C69885B}"/>
              </a:ext>
            </a:extLst>
          </p:cNvPr>
          <p:cNvSpPr>
            <a:spLocks noGrp="1"/>
          </p:cNvSpPr>
          <p:nvPr>
            <p:ph type="title"/>
          </p:nvPr>
        </p:nvSpPr>
        <p:spPr>
          <a:xfrm>
            <a:off x="838200" y="388979"/>
            <a:ext cx="10515600" cy="1325563"/>
          </a:xfrm>
        </p:spPr>
        <p:txBody>
          <a:bodyPr/>
          <a:lstStyle/>
          <a:p>
            <a:r>
              <a:rPr lang="en-US" dirty="0"/>
              <a:t>Management</a:t>
            </a:r>
          </a:p>
        </p:txBody>
      </p:sp>
      <p:sp>
        <p:nvSpPr>
          <p:cNvPr id="3" name="Content Placeholder 2">
            <a:extLst>
              <a:ext uri="{FF2B5EF4-FFF2-40B4-BE49-F238E27FC236}">
                <a16:creationId xmlns:a16="http://schemas.microsoft.com/office/drawing/2014/main" id="{B150D41E-1449-EBF1-F055-4CFF8C9F3C8B}"/>
              </a:ext>
            </a:extLst>
          </p:cNvPr>
          <p:cNvSpPr>
            <a:spLocks noGrp="1"/>
          </p:cNvSpPr>
          <p:nvPr>
            <p:ph idx="1"/>
          </p:nvPr>
        </p:nvSpPr>
        <p:spPr/>
        <p:txBody>
          <a:bodyPr/>
          <a:lstStyle/>
          <a:p>
            <a:pPr marL="0" indent="0">
              <a:buNone/>
            </a:pPr>
            <a:r>
              <a:rPr lang="en-US" dirty="0"/>
              <a:t>Acne vulgaris can be treated either topically or systemically. </a:t>
            </a:r>
          </a:p>
          <a:p>
            <a:endParaRPr lang="en-US" dirty="0"/>
          </a:p>
          <a:p>
            <a:r>
              <a:rPr lang="en-US" dirty="0"/>
              <a:t>Topical therapy</a:t>
            </a:r>
          </a:p>
          <a:p>
            <a:r>
              <a:rPr lang="en-US" dirty="0"/>
              <a:t>Systemic therapy</a:t>
            </a:r>
          </a:p>
          <a:p>
            <a:endParaRPr lang="en-US" dirty="0"/>
          </a:p>
        </p:txBody>
      </p:sp>
    </p:spTree>
    <p:extLst>
      <p:ext uri="{BB962C8B-B14F-4D97-AF65-F5344CB8AC3E}">
        <p14:creationId xmlns:p14="http://schemas.microsoft.com/office/powerpoint/2010/main" val="796237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CD2AB-34D3-01F8-59C8-B5890A7527A5}"/>
              </a:ext>
            </a:extLst>
          </p:cNvPr>
          <p:cNvSpPr>
            <a:spLocks noGrp="1"/>
          </p:cNvSpPr>
          <p:nvPr>
            <p:ph type="title"/>
          </p:nvPr>
        </p:nvSpPr>
        <p:spPr/>
        <p:txBody>
          <a:bodyPr/>
          <a:lstStyle/>
          <a:p>
            <a:r>
              <a:rPr lang="en-US" dirty="0"/>
              <a:t>Topical Therapy </a:t>
            </a:r>
          </a:p>
        </p:txBody>
      </p:sp>
      <p:sp>
        <p:nvSpPr>
          <p:cNvPr id="3" name="Content Placeholder 2">
            <a:extLst>
              <a:ext uri="{FF2B5EF4-FFF2-40B4-BE49-F238E27FC236}">
                <a16:creationId xmlns:a16="http://schemas.microsoft.com/office/drawing/2014/main" id="{B9BCC1D4-BB0D-3990-3E26-6B8CAC96F459}"/>
              </a:ext>
            </a:extLst>
          </p:cNvPr>
          <p:cNvSpPr>
            <a:spLocks noGrp="1"/>
          </p:cNvSpPr>
          <p:nvPr>
            <p:ph idx="1"/>
          </p:nvPr>
        </p:nvSpPr>
        <p:spPr/>
        <p:txBody>
          <a:bodyPr/>
          <a:lstStyle/>
          <a:p>
            <a:pPr marL="0" indent="0">
              <a:buNone/>
            </a:pPr>
            <a:r>
              <a:rPr lang="en-US" dirty="0"/>
              <a:t>Anti </a:t>
            </a:r>
            <a:r>
              <a:rPr lang="en-US" dirty="0" err="1"/>
              <a:t>Comedonal</a:t>
            </a:r>
            <a:r>
              <a:rPr lang="en-US" dirty="0"/>
              <a:t> Agents</a:t>
            </a:r>
          </a:p>
          <a:p>
            <a:r>
              <a:rPr lang="en-US" dirty="0"/>
              <a:t>  Topical Retinoids </a:t>
            </a:r>
          </a:p>
          <a:p>
            <a:r>
              <a:rPr lang="en-US" dirty="0"/>
              <a:t>  Azelaic acid</a:t>
            </a:r>
          </a:p>
          <a:p>
            <a:r>
              <a:rPr lang="en-US" dirty="0"/>
              <a:t>  Salicylic acid </a:t>
            </a:r>
          </a:p>
          <a:p>
            <a:pPr marL="0" indent="0">
              <a:buNone/>
            </a:pPr>
            <a:r>
              <a:rPr lang="en-US" dirty="0"/>
              <a:t>Anti Inflammatory Agents</a:t>
            </a:r>
          </a:p>
          <a:p>
            <a:pPr marL="0" indent="0">
              <a:buNone/>
            </a:pPr>
            <a:r>
              <a:rPr lang="en-US" dirty="0"/>
              <a:t> Benzoyl Peroxide </a:t>
            </a:r>
          </a:p>
          <a:p>
            <a:pPr marL="0" indent="0">
              <a:buNone/>
            </a:pPr>
            <a:r>
              <a:rPr lang="en-US" dirty="0"/>
              <a:t>Topical antibiotics</a:t>
            </a:r>
          </a:p>
          <a:p>
            <a:pPr marL="0" indent="0">
              <a:buNone/>
            </a:pPr>
            <a:endParaRPr lang="en-US" dirty="0"/>
          </a:p>
        </p:txBody>
      </p:sp>
    </p:spTree>
    <p:extLst>
      <p:ext uri="{BB962C8B-B14F-4D97-AF65-F5344CB8AC3E}">
        <p14:creationId xmlns:p14="http://schemas.microsoft.com/office/powerpoint/2010/main" val="3157856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B5314-35AD-1AAD-4255-7BA33E76FD02}"/>
              </a:ext>
            </a:extLst>
          </p:cNvPr>
          <p:cNvSpPr>
            <a:spLocks noGrp="1"/>
          </p:cNvSpPr>
          <p:nvPr>
            <p:ph type="title"/>
          </p:nvPr>
        </p:nvSpPr>
        <p:spPr/>
        <p:txBody>
          <a:bodyPr/>
          <a:lstStyle/>
          <a:p>
            <a:r>
              <a:rPr lang="en-US" dirty="0"/>
              <a:t>Systemic therapy</a:t>
            </a:r>
            <a:br>
              <a:rPr lang="en-US" dirty="0"/>
            </a:br>
            <a:endParaRPr lang="en-US" dirty="0"/>
          </a:p>
        </p:txBody>
      </p:sp>
      <p:sp>
        <p:nvSpPr>
          <p:cNvPr id="3" name="Content Placeholder 2">
            <a:extLst>
              <a:ext uri="{FF2B5EF4-FFF2-40B4-BE49-F238E27FC236}">
                <a16:creationId xmlns:a16="http://schemas.microsoft.com/office/drawing/2014/main" id="{E0113031-0CE2-3C29-14EC-CAA4B0BD2BD6}"/>
              </a:ext>
            </a:extLst>
          </p:cNvPr>
          <p:cNvSpPr>
            <a:spLocks noGrp="1"/>
          </p:cNvSpPr>
          <p:nvPr>
            <p:ph idx="1"/>
          </p:nvPr>
        </p:nvSpPr>
        <p:spPr/>
        <p:txBody>
          <a:bodyPr/>
          <a:lstStyle/>
          <a:p>
            <a:endParaRPr lang="en-US" dirty="0"/>
          </a:p>
          <a:p>
            <a:r>
              <a:rPr lang="en-US" dirty="0"/>
              <a:t>  Oral Antibiotics</a:t>
            </a:r>
          </a:p>
          <a:p>
            <a:r>
              <a:rPr lang="en-US" dirty="0"/>
              <a:t>  Isotretinoin</a:t>
            </a:r>
          </a:p>
          <a:p>
            <a:r>
              <a:rPr lang="en-US" dirty="0"/>
              <a:t>  Hormonal Therapy </a:t>
            </a:r>
          </a:p>
        </p:txBody>
      </p:sp>
    </p:spTree>
    <p:extLst>
      <p:ext uri="{BB962C8B-B14F-4D97-AF65-F5344CB8AC3E}">
        <p14:creationId xmlns:p14="http://schemas.microsoft.com/office/powerpoint/2010/main" val="4035358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764FA-5F61-CFBC-F6A4-2CC5CE8F2081}"/>
              </a:ext>
            </a:extLst>
          </p:cNvPr>
          <p:cNvSpPr>
            <a:spLocks noGrp="1"/>
          </p:cNvSpPr>
          <p:nvPr>
            <p:ph type="title"/>
          </p:nvPr>
        </p:nvSpPr>
        <p:spPr/>
        <p:txBody>
          <a:bodyPr/>
          <a:lstStyle/>
          <a:p>
            <a:r>
              <a:rPr lang="en-US" dirty="0"/>
              <a:t>Oral Antibiotics</a:t>
            </a:r>
            <a:br>
              <a:rPr lang="en-US" dirty="0"/>
            </a:br>
            <a:endParaRPr lang="en-US" dirty="0"/>
          </a:p>
        </p:txBody>
      </p:sp>
      <p:sp>
        <p:nvSpPr>
          <p:cNvPr id="3" name="Content Placeholder 2">
            <a:extLst>
              <a:ext uri="{FF2B5EF4-FFF2-40B4-BE49-F238E27FC236}">
                <a16:creationId xmlns:a16="http://schemas.microsoft.com/office/drawing/2014/main" id="{5A111B6D-07A4-1EC4-519C-9C539D84F6A1}"/>
              </a:ext>
            </a:extLst>
          </p:cNvPr>
          <p:cNvSpPr>
            <a:spLocks noGrp="1"/>
          </p:cNvSpPr>
          <p:nvPr>
            <p:ph idx="1"/>
          </p:nvPr>
        </p:nvSpPr>
        <p:spPr/>
        <p:txBody>
          <a:bodyPr/>
          <a:lstStyle/>
          <a:p>
            <a:r>
              <a:rPr lang="en-US" dirty="0"/>
              <a:t>Tetracycline</a:t>
            </a:r>
          </a:p>
          <a:p>
            <a:r>
              <a:rPr lang="en-US" dirty="0"/>
              <a:t>  Doxycycline </a:t>
            </a:r>
          </a:p>
          <a:p>
            <a:r>
              <a:rPr lang="en-US" dirty="0"/>
              <a:t>Minocycline </a:t>
            </a:r>
          </a:p>
          <a:p>
            <a:r>
              <a:rPr lang="en-US" dirty="0"/>
              <a:t>Erythromycin </a:t>
            </a:r>
          </a:p>
          <a:p>
            <a:endParaRPr lang="en-US" dirty="0"/>
          </a:p>
          <a:p>
            <a:endParaRPr lang="en-US" dirty="0"/>
          </a:p>
        </p:txBody>
      </p:sp>
    </p:spTree>
    <p:extLst>
      <p:ext uri="{BB962C8B-B14F-4D97-AF65-F5344CB8AC3E}">
        <p14:creationId xmlns:p14="http://schemas.microsoft.com/office/powerpoint/2010/main" val="3937747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DCB12-8849-4DE9-39CA-10150E2E1B57}"/>
              </a:ext>
            </a:extLst>
          </p:cNvPr>
          <p:cNvSpPr>
            <a:spLocks noGrp="1"/>
          </p:cNvSpPr>
          <p:nvPr>
            <p:ph type="title"/>
          </p:nvPr>
        </p:nvSpPr>
        <p:spPr>
          <a:xfrm>
            <a:off x="734834" y="681037"/>
            <a:ext cx="5888603" cy="1145623"/>
          </a:xfrm>
        </p:spPr>
        <p:txBody>
          <a:bodyPr>
            <a:normAutofit fontScale="90000"/>
          </a:bodyPr>
          <a:lstStyle/>
          <a:p>
            <a:r>
              <a:rPr lang="en-US" dirty="0"/>
              <a:t>Hormonal Therapy</a:t>
            </a:r>
            <a:br>
              <a:rPr lang="en-US" dirty="0"/>
            </a:br>
            <a:endParaRPr lang="en-US" dirty="0"/>
          </a:p>
        </p:txBody>
      </p:sp>
      <p:sp>
        <p:nvSpPr>
          <p:cNvPr id="3" name="Content Placeholder 2">
            <a:extLst>
              <a:ext uri="{FF2B5EF4-FFF2-40B4-BE49-F238E27FC236}">
                <a16:creationId xmlns:a16="http://schemas.microsoft.com/office/drawing/2014/main" id="{DF220390-C3DA-2954-3E94-5EB9B822F1DA}"/>
              </a:ext>
            </a:extLst>
          </p:cNvPr>
          <p:cNvSpPr>
            <a:spLocks noGrp="1"/>
          </p:cNvSpPr>
          <p:nvPr>
            <p:ph idx="1"/>
          </p:nvPr>
        </p:nvSpPr>
        <p:spPr/>
        <p:txBody>
          <a:bodyPr/>
          <a:lstStyle/>
          <a:p>
            <a:r>
              <a:rPr lang="en-US" dirty="0"/>
              <a:t>Oral contraceptives pill</a:t>
            </a:r>
          </a:p>
          <a:p>
            <a:r>
              <a:rPr lang="en-US" dirty="0"/>
              <a:t>  Spironolactone</a:t>
            </a:r>
          </a:p>
          <a:p>
            <a:endParaRPr lang="en-US" dirty="0"/>
          </a:p>
        </p:txBody>
      </p:sp>
    </p:spTree>
    <p:extLst>
      <p:ext uri="{BB962C8B-B14F-4D97-AF65-F5344CB8AC3E}">
        <p14:creationId xmlns:p14="http://schemas.microsoft.com/office/powerpoint/2010/main" val="3164105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436DB-C3F3-FA31-DBFB-AE623CC6D09C}"/>
              </a:ext>
            </a:extLst>
          </p:cNvPr>
          <p:cNvSpPr>
            <a:spLocks noGrp="1"/>
          </p:cNvSpPr>
          <p:nvPr>
            <p:ph type="title"/>
          </p:nvPr>
        </p:nvSpPr>
        <p:spPr/>
        <p:txBody>
          <a:bodyPr/>
          <a:lstStyle/>
          <a:p>
            <a:r>
              <a:rPr lang="en-US" dirty="0"/>
              <a:t>Challenges in the management of Acne </a:t>
            </a:r>
            <a:r>
              <a:rPr lang="en-US" dirty="0" err="1"/>
              <a:t>vulguris</a:t>
            </a:r>
            <a:endParaRPr lang="en-US" dirty="0"/>
          </a:p>
        </p:txBody>
      </p:sp>
      <p:sp>
        <p:nvSpPr>
          <p:cNvPr id="3" name="Content Placeholder 2">
            <a:extLst>
              <a:ext uri="{FF2B5EF4-FFF2-40B4-BE49-F238E27FC236}">
                <a16:creationId xmlns:a16="http://schemas.microsoft.com/office/drawing/2014/main" id="{824441AE-57DA-2ADF-FA71-8D60AEA736FB}"/>
              </a:ext>
            </a:extLst>
          </p:cNvPr>
          <p:cNvSpPr>
            <a:spLocks noGrp="1"/>
          </p:cNvSpPr>
          <p:nvPr>
            <p:ph idx="1"/>
          </p:nvPr>
        </p:nvSpPr>
        <p:spPr/>
        <p:txBody>
          <a:bodyPr/>
          <a:lstStyle/>
          <a:p>
            <a:r>
              <a:rPr lang="en-US" dirty="0"/>
              <a:t>Benzoyl peroxide -&gt; has an irritant effect on skin-&gt; Poor adherence </a:t>
            </a:r>
          </a:p>
          <a:p>
            <a:r>
              <a:rPr lang="en-US" dirty="0" err="1"/>
              <a:t>Retionoids</a:t>
            </a:r>
            <a:r>
              <a:rPr lang="en-US" dirty="0"/>
              <a:t>-&gt; associated with adverse effects like local irritation, erythema and must be used with caution in females of childbearing age owing to known teratogenicity.</a:t>
            </a:r>
          </a:p>
          <a:p>
            <a:r>
              <a:rPr lang="en-US" dirty="0"/>
              <a:t>Topical and oral antibiotics-&gt;Raising antibiotic resistance leads to poor therapeutic outcome</a:t>
            </a:r>
          </a:p>
          <a:p>
            <a:r>
              <a:rPr lang="en-US" dirty="0"/>
              <a:t>Hormonal therapy-&gt;associated with a relative increase in certain cardiovascular risk factors &amp; contraindicated in males and in pregnancy.</a:t>
            </a:r>
          </a:p>
        </p:txBody>
      </p:sp>
    </p:spTree>
    <p:extLst>
      <p:ext uri="{BB962C8B-B14F-4D97-AF65-F5344CB8AC3E}">
        <p14:creationId xmlns:p14="http://schemas.microsoft.com/office/powerpoint/2010/main" val="2791694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6CADE-70E1-77CB-A0F1-E08DD9E91192}"/>
              </a:ext>
            </a:extLst>
          </p:cNvPr>
          <p:cNvSpPr>
            <a:spLocks noGrp="1"/>
          </p:cNvSpPr>
          <p:nvPr>
            <p:ph type="title"/>
          </p:nvPr>
        </p:nvSpPr>
        <p:spPr>
          <a:xfrm>
            <a:off x="838200" y="404882"/>
            <a:ext cx="10515600" cy="1325563"/>
          </a:xfrm>
        </p:spPr>
        <p:txBody>
          <a:bodyPr/>
          <a:lstStyle/>
          <a:p>
            <a:r>
              <a:rPr lang="en-US" dirty="0"/>
              <a:t>Role of androgen in acne pathogenesis</a:t>
            </a:r>
          </a:p>
        </p:txBody>
      </p:sp>
      <p:sp>
        <p:nvSpPr>
          <p:cNvPr id="3" name="Content Placeholder 2">
            <a:extLst>
              <a:ext uri="{FF2B5EF4-FFF2-40B4-BE49-F238E27FC236}">
                <a16:creationId xmlns:a16="http://schemas.microsoft.com/office/drawing/2014/main" id="{D27B501F-7720-4DDD-83C1-28006AD93AB2}"/>
              </a:ext>
            </a:extLst>
          </p:cNvPr>
          <p:cNvSpPr>
            <a:spLocks noGrp="1"/>
          </p:cNvSpPr>
          <p:nvPr>
            <p:ph idx="1"/>
          </p:nvPr>
        </p:nvSpPr>
        <p:spPr/>
        <p:txBody>
          <a:bodyPr/>
          <a:lstStyle/>
          <a:p>
            <a:pPr marL="0" indent="0">
              <a:buNone/>
            </a:pPr>
            <a:r>
              <a:rPr lang="en-US" dirty="0"/>
              <a:t>Androgens, especially DHT  are shown to induce both sebaceous gland growth and increased sebum production.</a:t>
            </a:r>
          </a:p>
          <a:p>
            <a:pPr marL="0" indent="0">
              <a:buNone/>
            </a:pPr>
            <a:endParaRPr lang="en-US" dirty="0"/>
          </a:p>
          <a:p>
            <a:pPr marL="0" indent="0">
              <a:buNone/>
            </a:pPr>
            <a:r>
              <a:rPr lang="en-US" dirty="0"/>
              <a:t>Creates a nourishing medium in which anaerobic C. acnes bacteria can flourish.</a:t>
            </a:r>
          </a:p>
          <a:p>
            <a:pPr marL="0" indent="0" algn="ctr">
              <a:buNone/>
            </a:pPr>
            <a:endParaRPr lang="en-US" dirty="0"/>
          </a:p>
          <a:p>
            <a:pPr marL="0" indent="0" algn="ctr">
              <a:buNone/>
            </a:pPr>
            <a:r>
              <a:rPr lang="en-US" dirty="0"/>
              <a:t>Acne pathogenesis</a:t>
            </a:r>
          </a:p>
        </p:txBody>
      </p:sp>
      <p:sp>
        <p:nvSpPr>
          <p:cNvPr id="4" name="Arrow: Down 3">
            <a:extLst>
              <a:ext uri="{FF2B5EF4-FFF2-40B4-BE49-F238E27FC236}">
                <a16:creationId xmlns:a16="http://schemas.microsoft.com/office/drawing/2014/main" id="{C64E2252-E314-B66B-23DC-DD0EE64D2713}"/>
              </a:ext>
            </a:extLst>
          </p:cNvPr>
          <p:cNvSpPr/>
          <p:nvPr/>
        </p:nvSpPr>
        <p:spPr>
          <a:xfrm>
            <a:off x="5947575" y="2735248"/>
            <a:ext cx="437322" cy="5565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Down 4">
            <a:extLst>
              <a:ext uri="{FF2B5EF4-FFF2-40B4-BE49-F238E27FC236}">
                <a16:creationId xmlns:a16="http://schemas.microsoft.com/office/drawing/2014/main" id="{9AF34D43-8362-911A-DC7D-CD5B0C220980}"/>
              </a:ext>
            </a:extLst>
          </p:cNvPr>
          <p:cNvSpPr/>
          <p:nvPr/>
        </p:nvSpPr>
        <p:spPr>
          <a:xfrm>
            <a:off x="5947575" y="3929731"/>
            <a:ext cx="437322" cy="5565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8182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E7A06-40F3-0748-F32E-B105F3F3C7AD}"/>
              </a:ext>
            </a:extLst>
          </p:cNvPr>
          <p:cNvSpPr>
            <a:spLocks noGrp="1"/>
          </p:cNvSpPr>
          <p:nvPr>
            <p:ph type="title"/>
          </p:nvPr>
        </p:nvSpPr>
        <p:spPr/>
        <p:txBody>
          <a:bodyPr/>
          <a:lstStyle/>
          <a:p>
            <a:r>
              <a:rPr lang="en-US" dirty="0"/>
              <a:t>Androgen receptor pathway</a:t>
            </a:r>
          </a:p>
        </p:txBody>
      </p:sp>
      <p:pic>
        <p:nvPicPr>
          <p:cNvPr id="5" name="Picture 4">
            <a:extLst>
              <a:ext uri="{FF2B5EF4-FFF2-40B4-BE49-F238E27FC236}">
                <a16:creationId xmlns:a16="http://schemas.microsoft.com/office/drawing/2014/main" id="{CFF60EB5-C0A4-A571-1ACC-0C9E30025F01}"/>
              </a:ext>
            </a:extLst>
          </p:cNvPr>
          <p:cNvPicPr>
            <a:picLocks noChangeAspect="1"/>
          </p:cNvPicPr>
          <p:nvPr/>
        </p:nvPicPr>
        <p:blipFill>
          <a:blip r:embed="rId2"/>
          <a:stretch>
            <a:fillRect/>
          </a:stretch>
        </p:blipFill>
        <p:spPr>
          <a:xfrm>
            <a:off x="1501166" y="2364962"/>
            <a:ext cx="8999462" cy="2367250"/>
          </a:xfrm>
          <a:prstGeom prst="rect">
            <a:avLst/>
          </a:prstGeom>
        </p:spPr>
      </p:pic>
    </p:spTree>
    <p:extLst>
      <p:ext uri="{BB962C8B-B14F-4D97-AF65-F5344CB8AC3E}">
        <p14:creationId xmlns:p14="http://schemas.microsoft.com/office/powerpoint/2010/main" val="1923601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EEC59-F1D5-E69C-2307-95C848808952}"/>
              </a:ext>
            </a:extLst>
          </p:cNvPr>
          <p:cNvSpPr>
            <a:spLocks noGrp="1"/>
          </p:cNvSpPr>
          <p:nvPr>
            <p:ph type="title"/>
          </p:nvPr>
        </p:nvSpPr>
        <p:spPr/>
        <p:txBody>
          <a:bodyPr/>
          <a:lstStyle/>
          <a:p>
            <a:r>
              <a:rPr lang="en-US" dirty="0"/>
              <a:t>Acne vulgaris </a:t>
            </a:r>
          </a:p>
        </p:txBody>
      </p:sp>
      <p:sp>
        <p:nvSpPr>
          <p:cNvPr id="3" name="Content Placeholder 2">
            <a:extLst>
              <a:ext uri="{FF2B5EF4-FFF2-40B4-BE49-F238E27FC236}">
                <a16:creationId xmlns:a16="http://schemas.microsoft.com/office/drawing/2014/main" id="{146DECFF-A95C-C7A8-7F5E-90E7805E9CBB}"/>
              </a:ext>
            </a:extLst>
          </p:cNvPr>
          <p:cNvSpPr>
            <a:spLocks noGrp="1"/>
          </p:cNvSpPr>
          <p:nvPr>
            <p:ph idx="1"/>
          </p:nvPr>
        </p:nvSpPr>
        <p:spPr>
          <a:xfrm>
            <a:off x="838200" y="1825625"/>
            <a:ext cx="10515600" cy="1325563"/>
          </a:xfrm>
        </p:spPr>
        <p:txBody>
          <a:bodyPr/>
          <a:lstStyle/>
          <a:p>
            <a:pPr marL="0" indent="0">
              <a:buNone/>
            </a:pPr>
            <a:r>
              <a:rPr lang="en-US" dirty="0"/>
              <a:t>Acne vulgaris is a chronic inflammatory dermatosis of the face and torso, characterized by open or closed comedones and inflammatory lesions including papules and pustules.</a:t>
            </a:r>
          </a:p>
        </p:txBody>
      </p:sp>
      <p:sp>
        <p:nvSpPr>
          <p:cNvPr id="5" name="TextBox 4">
            <a:extLst>
              <a:ext uri="{FF2B5EF4-FFF2-40B4-BE49-F238E27FC236}">
                <a16:creationId xmlns:a16="http://schemas.microsoft.com/office/drawing/2014/main" id="{D353FAEE-0708-45EE-0ABC-33449E6F9E5A}"/>
              </a:ext>
            </a:extLst>
          </p:cNvPr>
          <p:cNvSpPr txBox="1"/>
          <p:nvPr/>
        </p:nvSpPr>
        <p:spPr>
          <a:xfrm>
            <a:off x="3888188" y="5649561"/>
            <a:ext cx="8203758" cy="646331"/>
          </a:xfrm>
          <a:prstGeom prst="rect">
            <a:avLst/>
          </a:prstGeom>
          <a:noFill/>
        </p:spPr>
        <p:txBody>
          <a:bodyPr wrap="square">
            <a:spAutoFit/>
          </a:bodyPr>
          <a:lstStyle/>
          <a:p>
            <a:r>
              <a:rPr lang="en-US" dirty="0" err="1"/>
              <a:t>Zaenglein</a:t>
            </a:r>
            <a:r>
              <a:rPr lang="en-US" dirty="0"/>
              <a:t> AL, </a:t>
            </a:r>
            <a:r>
              <a:rPr lang="en-US" dirty="0" err="1"/>
              <a:t>Pathy</a:t>
            </a:r>
            <a:r>
              <a:rPr lang="en-US" dirty="0"/>
              <a:t> AL, Schlosser BJ, et al. Guidelines of care for the management of acne vulgaris. J Am </a:t>
            </a:r>
            <a:r>
              <a:rPr lang="en-US" dirty="0" err="1"/>
              <a:t>Acad</a:t>
            </a:r>
            <a:r>
              <a:rPr lang="en-US" dirty="0"/>
              <a:t> Dermatol. 2016;74:945–973.</a:t>
            </a:r>
          </a:p>
        </p:txBody>
      </p:sp>
    </p:spTree>
    <p:extLst>
      <p:ext uri="{BB962C8B-B14F-4D97-AF65-F5344CB8AC3E}">
        <p14:creationId xmlns:p14="http://schemas.microsoft.com/office/powerpoint/2010/main" val="2491073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BA02C-82AD-CF62-33C2-39A5A8A43363}"/>
              </a:ext>
            </a:extLst>
          </p:cNvPr>
          <p:cNvSpPr>
            <a:spLocks noGrp="1"/>
          </p:cNvSpPr>
          <p:nvPr>
            <p:ph type="title"/>
          </p:nvPr>
        </p:nvSpPr>
        <p:spPr/>
        <p:txBody>
          <a:bodyPr/>
          <a:lstStyle/>
          <a:p>
            <a:r>
              <a:rPr lang="en-US" dirty="0"/>
              <a:t>Addressing Androgen pathway to treat Acne</a:t>
            </a:r>
          </a:p>
        </p:txBody>
      </p:sp>
      <p:sp>
        <p:nvSpPr>
          <p:cNvPr id="3" name="Content Placeholder 2">
            <a:extLst>
              <a:ext uri="{FF2B5EF4-FFF2-40B4-BE49-F238E27FC236}">
                <a16:creationId xmlns:a16="http://schemas.microsoft.com/office/drawing/2014/main" id="{BA67EF95-4F33-4A9A-9045-5F1E829026D6}"/>
              </a:ext>
            </a:extLst>
          </p:cNvPr>
          <p:cNvSpPr>
            <a:spLocks noGrp="1"/>
          </p:cNvSpPr>
          <p:nvPr>
            <p:ph idx="1"/>
          </p:nvPr>
        </p:nvSpPr>
        <p:spPr/>
        <p:txBody>
          <a:bodyPr/>
          <a:lstStyle/>
          <a:p>
            <a:r>
              <a:rPr lang="en-US" dirty="0"/>
              <a:t>Androgen inhibition is also an effective strategy for the treatment of acne.  </a:t>
            </a:r>
          </a:p>
          <a:p>
            <a:r>
              <a:rPr lang="en-US" dirty="0"/>
              <a:t>Current anti-androgen drug therapies include </a:t>
            </a:r>
          </a:p>
          <a:p>
            <a:pPr lvl="2">
              <a:buFont typeface="Wingdings" panose="05000000000000000000" pitchFamily="2" charset="2"/>
              <a:buChar char="ü"/>
            </a:pPr>
            <a:r>
              <a:rPr lang="en-US" sz="2800" dirty="0"/>
              <a:t>oral contraceptives</a:t>
            </a:r>
          </a:p>
          <a:p>
            <a:pPr lvl="2">
              <a:buFont typeface="Wingdings" panose="05000000000000000000" pitchFamily="2" charset="2"/>
              <a:buChar char="ü"/>
            </a:pPr>
            <a:r>
              <a:rPr lang="en-US" sz="2800" dirty="0"/>
              <a:t>Spironolactone</a:t>
            </a:r>
          </a:p>
          <a:p>
            <a:pPr lvl="2">
              <a:buFont typeface="Wingdings" panose="05000000000000000000" pitchFamily="2" charset="2"/>
              <a:buChar char="ü"/>
            </a:pPr>
            <a:r>
              <a:rPr lang="en-US" sz="2800" dirty="0"/>
              <a:t>Flutamide</a:t>
            </a:r>
          </a:p>
          <a:p>
            <a:pPr lvl="2">
              <a:buFont typeface="Wingdings" panose="05000000000000000000" pitchFamily="2" charset="2"/>
              <a:buChar char="ü"/>
            </a:pPr>
            <a:r>
              <a:rPr lang="en-US" sz="2800" dirty="0"/>
              <a:t>Finasteride</a:t>
            </a:r>
          </a:p>
          <a:p>
            <a:r>
              <a:rPr lang="en-US" dirty="0"/>
              <a:t>However, their use can be associated with systemic adverse events and are unsuitable for use in males with acne.</a:t>
            </a:r>
          </a:p>
        </p:txBody>
      </p:sp>
    </p:spTree>
    <p:extLst>
      <p:ext uri="{BB962C8B-B14F-4D97-AF65-F5344CB8AC3E}">
        <p14:creationId xmlns:p14="http://schemas.microsoft.com/office/powerpoint/2010/main" val="3283228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2E2C0-179F-CCD1-BECE-A3CBAEB9E789}"/>
              </a:ext>
            </a:extLst>
          </p:cNvPr>
          <p:cNvSpPr>
            <a:spLocks noGrp="1"/>
          </p:cNvSpPr>
          <p:nvPr>
            <p:ph type="title"/>
          </p:nvPr>
        </p:nvSpPr>
        <p:spPr/>
        <p:txBody>
          <a:bodyPr/>
          <a:lstStyle/>
          <a:p>
            <a:r>
              <a:rPr lang="en-US" dirty="0"/>
              <a:t>Clascoterone-A novel topical antiandrogen for acne vulgaris </a:t>
            </a:r>
          </a:p>
        </p:txBody>
      </p:sp>
      <p:sp>
        <p:nvSpPr>
          <p:cNvPr id="3" name="Content Placeholder 2">
            <a:extLst>
              <a:ext uri="{FF2B5EF4-FFF2-40B4-BE49-F238E27FC236}">
                <a16:creationId xmlns:a16="http://schemas.microsoft.com/office/drawing/2014/main" id="{974F047F-E2A8-8BAA-5F6A-4ECD9260BF73}"/>
              </a:ext>
            </a:extLst>
          </p:cNvPr>
          <p:cNvSpPr>
            <a:spLocks noGrp="1"/>
          </p:cNvSpPr>
          <p:nvPr>
            <p:ph idx="1"/>
          </p:nvPr>
        </p:nvSpPr>
        <p:spPr>
          <a:xfrm>
            <a:off x="838200" y="1825625"/>
            <a:ext cx="10515600" cy="1402605"/>
          </a:xfrm>
        </p:spPr>
        <p:txBody>
          <a:bodyPr/>
          <a:lstStyle/>
          <a:p>
            <a:r>
              <a:rPr lang="en-US" dirty="0"/>
              <a:t>Clascoterone 1% cream is a steroidal topical androgen receptor inhibitor which work through competitive inhibition of DHT receptors within the sebaceous glands and hair follicles</a:t>
            </a:r>
          </a:p>
        </p:txBody>
      </p:sp>
      <p:sp>
        <p:nvSpPr>
          <p:cNvPr id="5" name="TextBox 4">
            <a:extLst>
              <a:ext uri="{FF2B5EF4-FFF2-40B4-BE49-F238E27FC236}">
                <a16:creationId xmlns:a16="http://schemas.microsoft.com/office/drawing/2014/main" id="{2301BF1C-9571-94B7-D46E-F8DE533DD44F}"/>
              </a:ext>
            </a:extLst>
          </p:cNvPr>
          <p:cNvSpPr txBox="1"/>
          <p:nvPr/>
        </p:nvSpPr>
        <p:spPr>
          <a:xfrm>
            <a:off x="2668385" y="6277431"/>
            <a:ext cx="9636528" cy="430887"/>
          </a:xfrm>
          <a:prstGeom prst="rect">
            <a:avLst/>
          </a:prstGeom>
          <a:noFill/>
        </p:spPr>
        <p:txBody>
          <a:bodyPr wrap="square">
            <a:spAutoFit/>
          </a:bodyPr>
          <a:lstStyle/>
          <a:p>
            <a:r>
              <a:rPr lang="en-US" sz="1050" dirty="0"/>
              <a:t>Adelaide Hebert, MD; Diane </a:t>
            </a:r>
            <a:r>
              <a:rPr lang="en-US" sz="1050" dirty="0" err="1"/>
              <a:t>Thiboutot</a:t>
            </a:r>
            <a:r>
              <a:rPr lang="en-US" sz="1050" dirty="0"/>
              <a:t>, MD; Linda Stein Gold, MD; Martina Cartwright, </a:t>
            </a:r>
            <a:r>
              <a:rPr lang="en-US" sz="1050" dirty="0" err="1"/>
              <a:t>PhD;Mara</a:t>
            </a:r>
            <a:r>
              <a:rPr lang="en-US" sz="1050" dirty="0"/>
              <a:t> </a:t>
            </a:r>
            <a:r>
              <a:rPr lang="en-US" sz="1050" dirty="0" err="1"/>
              <a:t>Gerloni</a:t>
            </a:r>
            <a:r>
              <a:rPr lang="en-US" sz="1050" dirty="0"/>
              <a:t>, PhD; Enrico </a:t>
            </a:r>
            <a:r>
              <a:rPr lang="en-US" sz="1050" dirty="0" err="1"/>
              <a:t>Fragasso</a:t>
            </a:r>
            <a:r>
              <a:rPr lang="en-US" sz="1050" dirty="0"/>
              <a:t>, MS; Alessandro </a:t>
            </a:r>
            <a:r>
              <a:rPr lang="en-US" sz="1050" dirty="0" err="1"/>
              <a:t>Mazzetti</a:t>
            </a:r>
            <a:r>
              <a:rPr lang="en-US" sz="1050" dirty="0"/>
              <a:t>, MD: </a:t>
            </a:r>
            <a:r>
              <a:rPr lang="en-US" sz="1050" dirty="0" err="1"/>
              <a:t>Ecacy</a:t>
            </a:r>
            <a:r>
              <a:rPr lang="en-US" sz="1050" dirty="0"/>
              <a:t> and Safety of Topical Clascoterone Cream, 1%, for Treatment in Patients With Facial Acne, JAMA Dermatology June 2020 Volume 156, Number 6</a:t>
            </a:r>
          </a:p>
        </p:txBody>
      </p:sp>
      <p:pic>
        <p:nvPicPr>
          <p:cNvPr id="6" name="Picture 5">
            <a:extLst>
              <a:ext uri="{FF2B5EF4-FFF2-40B4-BE49-F238E27FC236}">
                <a16:creationId xmlns:a16="http://schemas.microsoft.com/office/drawing/2014/main" id="{AFB71405-B8A8-990D-6628-0411A3A36994}"/>
              </a:ext>
            </a:extLst>
          </p:cNvPr>
          <p:cNvPicPr>
            <a:picLocks noChangeAspect="1"/>
          </p:cNvPicPr>
          <p:nvPr/>
        </p:nvPicPr>
        <p:blipFill>
          <a:blip r:embed="rId3"/>
          <a:stretch>
            <a:fillRect/>
          </a:stretch>
        </p:blipFill>
        <p:spPr>
          <a:xfrm>
            <a:off x="2346651" y="3363167"/>
            <a:ext cx="7132938" cy="2453853"/>
          </a:xfrm>
          <a:prstGeom prst="rect">
            <a:avLst/>
          </a:prstGeom>
        </p:spPr>
      </p:pic>
    </p:spTree>
    <p:extLst>
      <p:ext uri="{BB962C8B-B14F-4D97-AF65-F5344CB8AC3E}">
        <p14:creationId xmlns:p14="http://schemas.microsoft.com/office/powerpoint/2010/main" val="2309642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2936B-4775-21BA-8B47-0AC571243AE3}"/>
              </a:ext>
            </a:extLst>
          </p:cNvPr>
          <p:cNvSpPr>
            <a:spLocks noGrp="1"/>
          </p:cNvSpPr>
          <p:nvPr>
            <p:ph type="title"/>
          </p:nvPr>
        </p:nvSpPr>
        <p:spPr/>
        <p:txBody>
          <a:bodyPr/>
          <a:lstStyle/>
          <a:p>
            <a:r>
              <a:rPr lang="en-US" dirty="0"/>
              <a:t>Clinical efficacy</a:t>
            </a:r>
          </a:p>
        </p:txBody>
      </p:sp>
      <p:pic>
        <p:nvPicPr>
          <p:cNvPr id="5" name="Content Placeholder 4">
            <a:extLst>
              <a:ext uri="{FF2B5EF4-FFF2-40B4-BE49-F238E27FC236}">
                <a16:creationId xmlns:a16="http://schemas.microsoft.com/office/drawing/2014/main" id="{E91EF3AE-2D00-3397-3534-A8DE76BB6299}"/>
              </a:ext>
            </a:extLst>
          </p:cNvPr>
          <p:cNvPicPr>
            <a:picLocks noGrp="1" noChangeAspect="1"/>
          </p:cNvPicPr>
          <p:nvPr>
            <p:ph idx="1"/>
          </p:nvPr>
        </p:nvPicPr>
        <p:blipFill>
          <a:blip r:embed="rId2"/>
          <a:srcRect l="7604" t="11672" r="4240" b="7387"/>
          <a:stretch/>
        </p:blipFill>
        <p:spPr>
          <a:xfrm>
            <a:off x="2846567" y="3429000"/>
            <a:ext cx="4373217" cy="2418022"/>
          </a:xfrm>
        </p:spPr>
      </p:pic>
      <p:pic>
        <p:nvPicPr>
          <p:cNvPr id="7" name="Picture 6">
            <a:extLst>
              <a:ext uri="{FF2B5EF4-FFF2-40B4-BE49-F238E27FC236}">
                <a16:creationId xmlns:a16="http://schemas.microsoft.com/office/drawing/2014/main" id="{3E6610FF-2846-D502-C0A7-CCCE77D3D0D5}"/>
              </a:ext>
            </a:extLst>
          </p:cNvPr>
          <p:cNvPicPr>
            <a:picLocks noChangeAspect="1"/>
          </p:cNvPicPr>
          <p:nvPr/>
        </p:nvPicPr>
        <p:blipFill>
          <a:blip r:embed="rId3"/>
          <a:stretch>
            <a:fillRect/>
          </a:stretch>
        </p:blipFill>
        <p:spPr>
          <a:xfrm>
            <a:off x="7633850" y="4234116"/>
            <a:ext cx="1493649" cy="807790"/>
          </a:xfrm>
          <a:prstGeom prst="rect">
            <a:avLst/>
          </a:prstGeom>
        </p:spPr>
      </p:pic>
      <p:sp>
        <p:nvSpPr>
          <p:cNvPr id="9" name="TextBox 8">
            <a:extLst>
              <a:ext uri="{FF2B5EF4-FFF2-40B4-BE49-F238E27FC236}">
                <a16:creationId xmlns:a16="http://schemas.microsoft.com/office/drawing/2014/main" id="{BA505B7E-F5E4-40C7-A7F5-AA00AA1F6E17}"/>
              </a:ext>
            </a:extLst>
          </p:cNvPr>
          <p:cNvSpPr txBox="1"/>
          <p:nvPr/>
        </p:nvSpPr>
        <p:spPr>
          <a:xfrm>
            <a:off x="1043609" y="1786104"/>
            <a:ext cx="9714506" cy="923330"/>
          </a:xfrm>
          <a:prstGeom prst="rect">
            <a:avLst/>
          </a:prstGeom>
          <a:noFill/>
        </p:spPr>
        <p:txBody>
          <a:bodyPr wrap="square">
            <a:spAutoFit/>
          </a:bodyPr>
          <a:lstStyle/>
          <a:p>
            <a:r>
              <a:rPr lang="en-US" dirty="0"/>
              <a:t>In two identically-designed, multicenter, randomized, double-blind, vehicle-controlled clinical trials </a:t>
            </a:r>
            <a:r>
              <a:rPr lang="en-US" dirty="0" err="1"/>
              <a:t>Clascoterone</a:t>
            </a:r>
            <a:r>
              <a:rPr lang="en-US" dirty="0"/>
              <a:t> demonstrated significant reduction in facial &amp; truncal acne in Investigator’s Global Assessment (IGA) Score from ≥2 to ≤1 in just 12 weeks.</a:t>
            </a:r>
          </a:p>
        </p:txBody>
      </p:sp>
      <p:sp>
        <p:nvSpPr>
          <p:cNvPr id="10" name="TextBox 9">
            <a:extLst>
              <a:ext uri="{FF2B5EF4-FFF2-40B4-BE49-F238E27FC236}">
                <a16:creationId xmlns:a16="http://schemas.microsoft.com/office/drawing/2014/main" id="{9B3D73E4-F5FE-7C3E-FC39-19FB013DBA40}"/>
              </a:ext>
            </a:extLst>
          </p:cNvPr>
          <p:cNvSpPr txBox="1"/>
          <p:nvPr/>
        </p:nvSpPr>
        <p:spPr>
          <a:xfrm>
            <a:off x="1765189" y="5847022"/>
            <a:ext cx="9308989" cy="400110"/>
          </a:xfrm>
          <a:prstGeom prst="rect">
            <a:avLst/>
          </a:prstGeom>
          <a:noFill/>
        </p:spPr>
        <p:txBody>
          <a:bodyPr wrap="square">
            <a:spAutoFit/>
          </a:bodyPr>
          <a:lstStyle/>
          <a:p>
            <a:pPr algn="l"/>
            <a:r>
              <a:rPr lang="en-US" sz="1000" b="0" i="0" u="none" strike="noStrike" baseline="0" dirty="0">
                <a:solidFill>
                  <a:srgbClr val="231F20"/>
                </a:solidFill>
                <a:latin typeface="MyriadPro-Regular" panose="020B0503030403020204" pitchFamily="34" charset="0"/>
              </a:rPr>
              <a:t>M. H. GOLD, </a:t>
            </a:r>
            <a:r>
              <a:rPr lang="en-US" sz="1000" b="0" i="0" u="none" strike="noStrike" baseline="0" dirty="0" err="1">
                <a:solidFill>
                  <a:srgbClr val="231F20"/>
                </a:solidFill>
                <a:latin typeface="MyriadPro-Regular" panose="020B0503030403020204" pitchFamily="34" charset="0"/>
              </a:rPr>
              <a:t>Clascoterone</a:t>
            </a:r>
            <a:r>
              <a:rPr lang="en-US" sz="1000" b="0" i="0" u="none" strike="noStrike" baseline="0" dirty="0">
                <a:solidFill>
                  <a:srgbClr val="231F20"/>
                </a:solidFill>
                <a:latin typeface="MyriadPro-Regular" panose="020B0503030403020204" pitchFamily="34" charset="0"/>
              </a:rPr>
              <a:t> cream (1%) topical androgen receptor inhibitor for the treatment of acne in patients 12 years and older, EXPERT REVIEW OF CLINICAL IMMUNOLOGY 2021, VOL. 17, NO. 4, 301–308</a:t>
            </a:r>
            <a:endParaRPr lang="en-US" sz="1000" dirty="0"/>
          </a:p>
        </p:txBody>
      </p:sp>
    </p:spTree>
    <p:extLst>
      <p:ext uri="{BB962C8B-B14F-4D97-AF65-F5344CB8AC3E}">
        <p14:creationId xmlns:p14="http://schemas.microsoft.com/office/powerpoint/2010/main" val="202364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2936B-4775-21BA-8B47-0AC571243AE3}"/>
              </a:ext>
            </a:extLst>
          </p:cNvPr>
          <p:cNvSpPr>
            <a:spLocks noGrp="1"/>
          </p:cNvSpPr>
          <p:nvPr>
            <p:ph type="title"/>
          </p:nvPr>
        </p:nvSpPr>
        <p:spPr/>
        <p:txBody>
          <a:bodyPr/>
          <a:lstStyle/>
          <a:p>
            <a:r>
              <a:rPr lang="en-US" dirty="0"/>
              <a:t>Clinical efficacy</a:t>
            </a:r>
          </a:p>
        </p:txBody>
      </p:sp>
      <p:sp>
        <p:nvSpPr>
          <p:cNvPr id="3" name="Content Placeholder 2">
            <a:extLst>
              <a:ext uri="{FF2B5EF4-FFF2-40B4-BE49-F238E27FC236}">
                <a16:creationId xmlns:a16="http://schemas.microsoft.com/office/drawing/2014/main" id="{DB3D247D-8FCB-6E9B-131E-DADFB74E9446}"/>
              </a:ext>
            </a:extLst>
          </p:cNvPr>
          <p:cNvSpPr>
            <a:spLocks noGrp="1"/>
          </p:cNvSpPr>
          <p:nvPr>
            <p:ph idx="1"/>
          </p:nvPr>
        </p:nvSpPr>
        <p:spPr>
          <a:xfrm>
            <a:off x="838200" y="1825625"/>
            <a:ext cx="10515600" cy="424594"/>
          </a:xfrm>
        </p:spPr>
        <p:txBody>
          <a:bodyPr>
            <a:noAutofit/>
          </a:bodyPr>
          <a:lstStyle/>
          <a:p>
            <a:pPr marL="0" indent="0" algn="l">
              <a:buNone/>
            </a:pPr>
            <a:r>
              <a:rPr lang="en-US" sz="2000" b="0" i="0" u="none" strike="noStrike" baseline="0" dirty="0" err="1">
                <a:solidFill>
                  <a:srgbClr val="231F20"/>
                </a:solidFill>
                <a:latin typeface="Myriad Pro" panose="020B0503030403020204" pitchFamily="34" charset="0"/>
              </a:rPr>
              <a:t>Clascoterone</a:t>
            </a:r>
            <a:r>
              <a:rPr lang="en-US" sz="2000" b="0" i="0" u="none" strike="noStrike" baseline="0" dirty="0">
                <a:solidFill>
                  <a:srgbClr val="231F20"/>
                </a:solidFill>
                <a:latin typeface="Myriad Pro" panose="020B0503030403020204" pitchFamily="34" charset="0"/>
              </a:rPr>
              <a:t> was  more effective than application of vehicle cream at achieving IGA success and reducing NILC and ILC in patients with facial acne vulgaris.</a:t>
            </a:r>
            <a:endParaRPr lang="en-US" sz="2000" dirty="0">
              <a:latin typeface="Myriad Pro" panose="020B0503030403020204" pitchFamily="34" charset="0"/>
            </a:endParaRPr>
          </a:p>
        </p:txBody>
      </p:sp>
      <p:pic>
        <p:nvPicPr>
          <p:cNvPr id="5" name="Picture 4">
            <a:extLst>
              <a:ext uri="{FF2B5EF4-FFF2-40B4-BE49-F238E27FC236}">
                <a16:creationId xmlns:a16="http://schemas.microsoft.com/office/drawing/2014/main" id="{9FACBE86-7847-3606-327C-DF587BC2B904}"/>
              </a:ext>
            </a:extLst>
          </p:cNvPr>
          <p:cNvPicPr>
            <a:picLocks noChangeAspect="1"/>
          </p:cNvPicPr>
          <p:nvPr/>
        </p:nvPicPr>
        <p:blipFill>
          <a:blip r:embed="rId2"/>
          <a:stretch>
            <a:fillRect/>
          </a:stretch>
        </p:blipFill>
        <p:spPr>
          <a:xfrm>
            <a:off x="2150513" y="3111671"/>
            <a:ext cx="7254869" cy="2415749"/>
          </a:xfrm>
          <a:prstGeom prst="rect">
            <a:avLst/>
          </a:prstGeom>
        </p:spPr>
      </p:pic>
      <p:sp>
        <p:nvSpPr>
          <p:cNvPr id="6" name="TextBox 5">
            <a:extLst>
              <a:ext uri="{FF2B5EF4-FFF2-40B4-BE49-F238E27FC236}">
                <a16:creationId xmlns:a16="http://schemas.microsoft.com/office/drawing/2014/main" id="{D6FBAB3C-E78A-1366-9F53-6C5236623AD8}"/>
              </a:ext>
            </a:extLst>
          </p:cNvPr>
          <p:cNvSpPr txBox="1"/>
          <p:nvPr/>
        </p:nvSpPr>
        <p:spPr>
          <a:xfrm>
            <a:off x="1812896" y="5844819"/>
            <a:ext cx="9308989" cy="400110"/>
          </a:xfrm>
          <a:prstGeom prst="rect">
            <a:avLst/>
          </a:prstGeom>
          <a:noFill/>
        </p:spPr>
        <p:txBody>
          <a:bodyPr wrap="square">
            <a:spAutoFit/>
          </a:bodyPr>
          <a:lstStyle/>
          <a:p>
            <a:pPr algn="l"/>
            <a:r>
              <a:rPr lang="en-US" sz="1000" b="0" i="0" u="none" strike="noStrike" baseline="0" dirty="0">
                <a:solidFill>
                  <a:srgbClr val="231F20"/>
                </a:solidFill>
                <a:latin typeface="MyriadPro-Regular" panose="020B0503030403020204" pitchFamily="34" charset="0"/>
              </a:rPr>
              <a:t>M. H. GOLD, </a:t>
            </a:r>
            <a:r>
              <a:rPr lang="en-US" sz="1000" b="0" i="0" u="none" strike="noStrike" baseline="0" dirty="0" err="1">
                <a:solidFill>
                  <a:srgbClr val="231F20"/>
                </a:solidFill>
                <a:latin typeface="MyriadPro-Regular" panose="020B0503030403020204" pitchFamily="34" charset="0"/>
              </a:rPr>
              <a:t>Clascoterone</a:t>
            </a:r>
            <a:r>
              <a:rPr lang="en-US" sz="1000" b="0" i="0" u="none" strike="noStrike" baseline="0" dirty="0">
                <a:solidFill>
                  <a:srgbClr val="231F20"/>
                </a:solidFill>
                <a:latin typeface="MyriadPro-Regular" panose="020B0503030403020204" pitchFamily="34" charset="0"/>
              </a:rPr>
              <a:t> cream (1%) topical androgen receptor inhibitor for the treatment of acne in patients 12 years and older, EXPERT REVIEW OF CLINICAL IMMUNOLOGY 2021, VOL. 17, NO. 4, 301–308</a:t>
            </a:r>
            <a:endParaRPr lang="en-US" sz="1000" dirty="0"/>
          </a:p>
        </p:txBody>
      </p:sp>
    </p:spTree>
    <p:extLst>
      <p:ext uri="{BB962C8B-B14F-4D97-AF65-F5344CB8AC3E}">
        <p14:creationId xmlns:p14="http://schemas.microsoft.com/office/powerpoint/2010/main" val="22365063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2936B-4775-21BA-8B47-0AC571243AE3}"/>
              </a:ext>
            </a:extLst>
          </p:cNvPr>
          <p:cNvSpPr>
            <a:spLocks noGrp="1"/>
          </p:cNvSpPr>
          <p:nvPr>
            <p:ph type="title"/>
          </p:nvPr>
        </p:nvSpPr>
        <p:spPr/>
        <p:txBody>
          <a:bodyPr/>
          <a:lstStyle/>
          <a:p>
            <a:r>
              <a:rPr lang="en-US" dirty="0"/>
              <a:t>Clinical efficacy</a:t>
            </a:r>
          </a:p>
        </p:txBody>
      </p:sp>
      <p:sp>
        <p:nvSpPr>
          <p:cNvPr id="3" name="Content Placeholder 2">
            <a:extLst>
              <a:ext uri="{FF2B5EF4-FFF2-40B4-BE49-F238E27FC236}">
                <a16:creationId xmlns:a16="http://schemas.microsoft.com/office/drawing/2014/main" id="{DB3D247D-8FCB-6E9B-131E-DADFB74E9446}"/>
              </a:ext>
            </a:extLst>
          </p:cNvPr>
          <p:cNvSpPr>
            <a:spLocks noGrp="1"/>
          </p:cNvSpPr>
          <p:nvPr>
            <p:ph idx="1"/>
          </p:nvPr>
        </p:nvSpPr>
        <p:spPr>
          <a:xfrm>
            <a:off x="838200" y="1825625"/>
            <a:ext cx="10515600" cy="1044796"/>
          </a:xfrm>
        </p:spPr>
        <p:txBody>
          <a:bodyPr/>
          <a:lstStyle/>
          <a:p>
            <a:r>
              <a:rPr lang="en-US" dirty="0"/>
              <a:t>Topical </a:t>
            </a:r>
            <a:r>
              <a:rPr lang="en-US" dirty="0" err="1"/>
              <a:t>clascoterone</a:t>
            </a:r>
            <a:r>
              <a:rPr lang="en-US" dirty="0"/>
              <a:t> was clinically superior to topical tretinoin for treating mild-to-moderate acne vulgaris.</a:t>
            </a:r>
          </a:p>
        </p:txBody>
      </p:sp>
      <p:pic>
        <p:nvPicPr>
          <p:cNvPr id="5" name="Picture 4">
            <a:extLst>
              <a:ext uri="{FF2B5EF4-FFF2-40B4-BE49-F238E27FC236}">
                <a16:creationId xmlns:a16="http://schemas.microsoft.com/office/drawing/2014/main" id="{EA558166-BC2E-7476-752B-F5D0F0C14D34}"/>
              </a:ext>
            </a:extLst>
          </p:cNvPr>
          <p:cNvPicPr>
            <a:picLocks noChangeAspect="1"/>
          </p:cNvPicPr>
          <p:nvPr/>
        </p:nvPicPr>
        <p:blipFill>
          <a:blip r:embed="rId2"/>
          <a:stretch>
            <a:fillRect/>
          </a:stretch>
        </p:blipFill>
        <p:spPr>
          <a:xfrm>
            <a:off x="1438045" y="3201009"/>
            <a:ext cx="8585168" cy="1450504"/>
          </a:xfrm>
          <a:prstGeom prst="rect">
            <a:avLst/>
          </a:prstGeom>
        </p:spPr>
      </p:pic>
      <p:sp>
        <p:nvSpPr>
          <p:cNvPr id="7" name="TextBox 6">
            <a:extLst>
              <a:ext uri="{FF2B5EF4-FFF2-40B4-BE49-F238E27FC236}">
                <a16:creationId xmlns:a16="http://schemas.microsoft.com/office/drawing/2014/main" id="{4CA7D64B-D752-DC82-7A67-A1EB583A5F38}"/>
              </a:ext>
            </a:extLst>
          </p:cNvPr>
          <p:cNvSpPr txBox="1"/>
          <p:nvPr/>
        </p:nvSpPr>
        <p:spPr>
          <a:xfrm>
            <a:off x="906448" y="4986078"/>
            <a:ext cx="9308989" cy="400110"/>
          </a:xfrm>
          <a:prstGeom prst="rect">
            <a:avLst/>
          </a:prstGeom>
          <a:noFill/>
        </p:spPr>
        <p:txBody>
          <a:bodyPr wrap="square">
            <a:spAutoFit/>
          </a:bodyPr>
          <a:lstStyle/>
          <a:p>
            <a:pPr algn="l"/>
            <a:r>
              <a:rPr lang="en-US" sz="1000" b="0" i="0" u="none" strike="noStrike" baseline="0" dirty="0">
                <a:solidFill>
                  <a:srgbClr val="231F20"/>
                </a:solidFill>
                <a:latin typeface="MyriadPro-Regular" panose="020B0503030403020204" pitchFamily="34" charset="0"/>
              </a:rPr>
              <a:t>M. H. GOLD, </a:t>
            </a:r>
            <a:r>
              <a:rPr lang="en-US" sz="1000" b="0" i="0" u="none" strike="noStrike" baseline="0" dirty="0" err="1">
                <a:solidFill>
                  <a:srgbClr val="231F20"/>
                </a:solidFill>
                <a:latin typeface="MyriadPro-Regular" panose="020B0503030403020204" pitchFamily="34" charset="0"/>
              </a:rPr>
              <a:t>Clascoterone</a:t>
            </a:r>
            <a:r>
              <a:rPr lang="en-US" sz="1000" b="0" i="0" u="none" strike="noStrike" baseline="0" dirty="0">
                <a:solidFill>
                  <a:srgbClr val="231F20"/>
                </a:solidFill>
                <a:latin typeface="MyriadPro-Regular" panose="020B0503030403020204" pitchFamily="34" charset="0"/>
              </a:rPr>
              <a:t> cream (1%) topical androgen receptor inhibitor for the treatment of acne in patients 12 years and older, EXPERT REVIEW OF CLINICAL IMMUNOLOGY 2021, VOL. 17, NO. 4, 301–308</a:t>
            </a:r>
            <a:endParaRPr lang="en-US" sz="1000" dirty="0"/>
          </a:p>
        </p:txBody>
      </p:sp>
    </p:spTree>
    <p:extLst>
      <p:ext uri="{BB962C8B-B14F-4D97-AF65-F5344CB8AC3E}">
        <p14:creationId xmlns:p14="http://schemas.microsoft.com/office/powerpoint/2010/main" val="42929329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5B814-D8C8-D979-6214-8E96415661D9}"/>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1062F195-A93A-860A-18A7-1C944B28EF6A}"/>
              </a:ext>
            </a:extLst>
          </p:cNvPr>
          <p:cNvSpPr>
            <a:spLocks noGrp="1"/>
          </p:cNvSpPr>
          <p:nvPr>
            <p:ph idx="1"/>
          </p:nvPr>
        </p:nvSpPr>
        <p:spPr/>
        <p:txBody>
          <a:bodyPr>
            <a:normAutofit fontScale="85000" lnSpcReduction="20000"/>
          </a:bodyPr>
          <a:lstStyle/>
          <a:p>
            <a:endParaRPr lang="en-US" dirty="0"/>
          </a:p>
          <a:p>
            <a:r>
              <a:rPr lang="en-US" dirty="0"/>
              <a:t>Acne vulgaris is an inflammatory skin condition that typically affects teens and adolescents, although it can expand to affect other age groups.</a:t>
            </a:r>
          </a:p>
          <a:p>
            <a:r>
              <a:rPr lang="en-US" dirty="0"/>
              <a:t>There are several pathophysiologic pathways in the emergence of acne vulgaris. These pathways involve follicular hyper keratinization, overactive sebaceous glands, </a:t>
            </a:r>
            <a:r>
              <a:rPr lang="en-US" i="1" dirty="0" err="1"/>
              <a:t>Cutibacterium</a:t>
            </a:r>
            <a:r>
              <a:rPr lang="en-US" i="1" dirty="0"/>
              <a:t> acnes </a:t>
            </a:r>
            <a:r>
              <a:rPr lang="en-US" dirty="0"/>
              <a:t>colonization, and inflammation. Therefore, the role of current acne treatments is to target these specific pathogenic factors.</a:t>
            </a:r>
          </a:p>
          <a:p>
            <a:r>
              <a:rPr lang="en-US" dirty="0"/>
              <a:t>At present, there are many topical treatments for acne available, including benzoyl peroxide (BPO), antibiotics, retinoids, dapsone, azelaic acid, and sulfur; however, patients often do not get a good response with these agents, and having better treatment options would be beneficial.</a:t>
            </a:r>
          </a:p>
          <a:p>
            <a:r>
              <a:rPr lang="en-US" dirty="0"/>
              <a:t>Androgens are hormones that regulate sebum production and play a key role in acne pathogenesis, contributing to symptom onset and persistence.</a:t>
            </a:r>
          </a:p>
          <a:p>
            <a:endParaRPr lang="en-US" dirty="0"/>
          </a:p>
        </p:txBody>
      </p:sp>
    </p:spTree>
    <p:extLst>
      <p:ext uri="{BB962C8B-B14F-4D97-AF65-F5344CB8AC3E}">
        <p14:creationId xmlns:p14="http://schemas.microsoft.com/office/powerpoint/2010/main" val="2757741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30CA9-A751-92FA-C97F-EE1EDFF693E7}"/>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9E8914B4-C96F-A594-7923-9903CA751A93}"/>
              </a:ext>
            </a:extLst>
          </p:cNvPr>
          <p:cNvSpPr>
            <a:spLocks noGrp="1"/>
          </p:cNvSpPr>
          <p:nvPr>
            <p:ph idx="1"/>
          </p:nvPr>
        </p:nvSpPr>
        <p:spPr>
          <a:xfrm>
            <a:off x="838200" y="1690688"/>
            <a:ext cx="10515600" cy="4351338"/>
          </a:xfrm>
        </p:spPr>
        <p:txBody>
          <a:bodyPr>
            <a:normAutofit fontScale="70000" lnSpcReduction="20000"/>
          </a:bodyPr>
          <a:lstStyle/>
          <a:p>
            <a:r>
              <a:rPr lang="en-US" dirty="0"/>
              <a:t>Antiandrogens can be effective for acne when given systemically. Spironolactone, a moderate androgen receptor blocker, has been used off-label, and oral contraceptives have been Food and Drug Administration approved for the use of acne. However, these agents are limited for use in women, and have systemic adverse effects.</a:t>
            </a:r>
          </a:p>
          <a:p>
            <a:r>
              <a:rPr lang="en-US" dirty="0"/>
              <a:t>Clascoterone 1% cream is a novel topical antiandrogen medication indicated for patients with acne vulgaris (both female and male) who are 12 years of age or older.</a:t>
            </a:r>
          </a:p>
          <a:p>
            <a:r>
              <a:rPr lang="en-US" dirty="0"/>
              <a:t>In clinical trials, at week 12, clascoterone met all three coprimary efficacy end points: proportion of patients achieving treatment success, absolute change from baseline in non-inflammatory lesion count (NILC), and absolute change from baseline in inflammatory lesion count (ILC).</a:t>
            </a:r>
          </a:p>
          <a:p>
            <a:r>
              <a:rPr lang="en-US" dirty="0"/>
              <a:t>The safety and efficacy of clascoterone for the treatment of acne has been demonstrated in numerous preclinical and clinical trials. Most common adverse events were local skin reactions but systemic adverse reactions were insignificant.</a:t>
            </a:r>
          </a:p>
          <a:p>
            <a:r>
              <a:rPr lang="en-US" dirty="0"/>
              <a:t>Clascoterone 1% cream is a novel first-in-class topical androgen receptor inhibitor for the treatment of acne vulgaris and represents the first new mechanism of action for acne treatment in almost 40 years and is an excellent antiandrogen therapy for topical use.</a:t>
            </a:r>
          </a:p>
          <a:p>
            <a:endParaRPr lang="en-US" dirty="0"/>
          </a:p>
        </p:txBody>
      </p:sp>
    </p:spTree>
    <p:extLst>
      <p:ext uri="{BB962C8B-B14F-4D97-AF65-F5344CB8AC3E}">
        <p14:creationId xmlns:p14="http://schemas.microsoft.com/office/powerpoint/2010/main" val="3593546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BDFBC-87EA-8904-86BF-995A0390AFD8}"/>
              </a:ext>
            </a:extLst>
          </p:cNvPr>
          <p:cNvSpPr>
            <a:spLocks noGrp="1"/>
          </p:cNvSpPr>
          <p:nvPr>
            <p:ph type="title"/>
          </p:nvPr>
        </p:nvSpPr>
        <p:spPr/>
        <p:txBody>
          <a:bodyPr/>
          <a:lstStyle/>
          <a:p>
            <a:r>
              <a:rPr lang="en-US" dirty="0"/>
              <a:t>Pathogenesis</a:t>
            </a:r>
          </a:p>
        </p:txBody>
      </p:sp>
      <p:sp>
        <p:nvSpPr>
          <p:cNvPr id="3" name="Content Placeholder 2">
            <a:extLst>
              <a:ext uri="{FF2B5EF4-FFF2-40B4-BE49-F238E27FC236}">
                <a16:creationId xmlns:a16="http://schemas.microsoft.com/office/drawing/2014/main" id="{81493300-9915-EC29-B2AD-C244E37F7442}"/>
              </a:ext>
            </a:extLst>
          </p:cNvPr>
          <p:cNvSpPr>
            <a:spLocks noGrp="1"/>
          </p:cNvSpPr>
          <p:nvPr>
            <p:ph idx="1"/>
          </p:nvPr>
        </p:nvSpPr>
        <p:spPr>
          <a:xfrm>
            <a:off x="758687" y="2067739"/>
            <a:ext cx="10515600" cy="2722521"/>
          </a:xfrm>
        </p:spPr>
        <p:txBody>
          <a:bodyPr/>
          <a:lstStyle/>
          <a:p>
            <a:pPr marL="0" indent="0">
              <a:buNone/>
            </a:pPr>
            <a:r>
              <a:rPr lang="en-US" dirty="0"/>
              <a:t>Acne vulgaris is a multifactorial condition characterized by- </a:t>
            </a:r>
          </a:p>
          <a:p>
            <a:r>
              <a:rPr lang="en-US" dirty="0"/>
              <a:t>Overproduction and changes in the composition of sebum</a:t>
            </a:r>
          </a:p>
          <a:p>
            <a:r>
              <a:rPr lang="en-US" dirty="0"/>
              <a:t>Epithelial hyper-keratinization of pilosebaceous duct with sebaceous obstruction</a:t>
            </a:r>
          </a:p>
          <a:p>
            <a:r>
              <a:rPr lang="en-US" i="1" dirty="0"/>
              <a:t>Cutibacterium acnes </a:t>
            </a:r>
            <a:r>
              <a:rPr lang="en-US" dirty="0"/>
              <a:t>over-colonization and inflammation.</a:t>
            </a:r>
          </a:p>
        </p:txBody>
      </p:sp>
      <p:sp>
        <p:nvSpPr>
          <p:cNvPr id="5" name="TextBox 4">
            <a:extLst>
              <a:ext uri="{FF2B5EF4-FFF2-40B4-BE49-F238E27FC236}">
                <a16:creationId xmlns:a16="http://schemas.microsoft.com/office/drawing/2014/main" id="{2A517FBD-7E6F-CFC4-F676-76975CC57E69}"/>
              </a:ext>
            </a:extLst>
          </p:cNvPr>
          <p:cNvSpPr txBox="1"/>
          <p:nvPr/>
        </p:nvSpPr>
        <p:spPr>
          <a:xfrm>
            <a:off x="5060343" y="5801780"/>
            <a:ext cx="7192618" cy="246221"/>
          </a:xfrm>
          <a:prstGeom prst="rect">
            <a:avLst/>
          </a:prstGeom>
          <a:noFill/>
        </p:spPr>
        <p:txBody>
          <a:bodyPr wrap="square">
            <a:spAutoFit/>
          </a:bodyPr>
          <a:lstStyle/>
          <a:p>
            <a:r>
              <a:rPr lang="en-US" sz="1000" dirty="0" err="1"/>
              <a:t>Ref:Anna</a:t>
            </a:r>
            <a:r>
              <a:rPr lang="en-US" sz="1000" dirty="0"/>
              <a:t> </a:t>
            </a:r>
            <a:r>
              <a:rPr lang="en-US" sz="1000" dirty="0" err="1"/>
              <a:t>Hwee</a:t>
            </a:r>
            <a:r>
              <a:rPr lang="en-US" sz="1000" dirty="0"/>
              <a:t> Sing Heng &amp; Fook Tim Chew, Systematic review of the epidemiology of acne vulgaris, </a:t>
            </a:r>
            <a:r>
              <a:rPr lang="en-US" sz="1000" dirty="0" err="1"/>
              <a:t>Scientic</a:t>
            </a:r>
            <a:r>
              <a:rPr lang="en-US" sz="1000" dirty="0"/>
              <a:t> Reports (2020) 10:5754</a:t>
            </a:r>
          </a:p>
        </p:txBody>
      </p:sp>
    </p:spTree>
    <p:extLst>
      <p:ext uri="{BB962C8B-B14F-4D97-AF65-F5344CB8AC3E}">
        <p14:creationId xmlns:p14="http://schemas.microsoft.com/office/powerpoint/2010/main" val="1224990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33FC2-5767-1E95-5F61-C5080C1433BD}"/>
              </a:ext>
            </a:extLst>
          </p:cNvPr>
          <p:cNvSpPr>
            <a:spLocks noGrp="1"/>
          </p:cNvSpPr>
          <p:nvPr>
            <p:ph type="title"/>
          </p:nvPr>
        </p:nvSpPr>
        <p:spPr/>
        <p:txBody>
          <a:bodyPr/>
          <a:lstStyle/>
          <a:p>
            <a:r>
              <a:rPr lang="en-US" dirty="0"/>
              <a:t>Acne pathophysiology</a:t>
            </a:r>
          </a:p>
        </p:txBody>
      </p:sp>
      <p:pic>
        <p:nvPicPr>
          <p:cNvPr id="4" name="Content Placeholder 3">
            <a:extLst>
              <a:ext uri="{FF2B5EF4-FFF2-40B4-BE49-F238E27FC236}">
                <a16:creationId xmlns:a16="http://schemas.microsoft.com/office/drawing/2014/main" id="{B2E0C51E-574A-5FAD-6C76-A3FBD61CE2C1}"/>
              </a:ext>
            </a:extLst>
          </p:cNvPr>
          <p:cNvPicPr>
            <a:picLocks noGrp="1" noChangeAspect="1"/>
          </p:cNvPicPr>
          <p:nvPr>
            <p:ph idx="1"/>
          </p:nvPr>
        </p:nvPicPr>
        <p:blipFill>
          <a:blip r:embed="rId2"/>
          <a:stretch>
            <a:fillRect/>
          </a:stretch>
        </p:blipFill>
        <p:spPr>
          <a:xfrm>
            <a:off x="1660902" y="2229509"/>
            <a:ext cx="8270799" cy="3248939"/>
          </a:xfrm>
          <a:prstGeom prst="rect">
            <a:avLst/>
          </a:prstGeom>
        </p:spPr>
      </p:pic>
      <p:sp>
        <p:nvSpPr>
          <p:cNvPr id="5" name="TextBox 4">
            <a:extLst>
              <a:ext uri="{FF2B5EF4-FFF2-40B4-BE49-F238E27FC236}">
                <a16:creationId xmlns:a16="http://schemas.microsoft.com/office/drawing/2014/main" id="{310C172C-0907-49E2-29E5-FB23E9DC8FF7}"/>
              </a:ext>
            </a:extLst>
          </p:cNvPr>
          <p:cNvSpPr txBox="1"/>
          <p:nvPr/>
        </p:nvSpPr>
        <p:spPr>
          <a:xfrm>
            <a:off x="8253454" y="5894158"/>
            <a:ext cx="3768918" cy="246221"/>
          </a:xfrm>
          <a:prstGeom prst="rect">
            <a:avLst/>
          </a:prstGeom>
          <a:noFill/>
        </p:spPr>
        <p:txBody>
          <a:bodyPr wrap="square">
            <a:spAutoFit/>
          </a:bodyPr>
          <a:lstStyle/>
          <a:p>
            <a:r>
              <a:rPr lang="en-US" sz="1000" b="0" i="0" u="none" strike="noStrike" baseline="0" dirty="0">
                <a:solidFill>
                  <a:srgbClr val="231F20"/>
                </a:solidFill>
                <a:latin typeface="Myriad Pro" panose="020B0503030403020204" pitchFamily="34" charset="0"/>
              </a:rPr>
              <a:t>Ref: https://www.eternalskincare.ca/ESK-Blog/Acne-and-Blemishes</a:t>
            </a:r>
            <a:endParaRPr lang="en-US" sz="1000" dirty="0">
              <a:latin typeface="Myriad Pro" panose="020B0503030403020204" pitchFamily="34" charset="0"/>
            </a:endParaRPr>
          </a:p>
        </p:txBody>
      </p:sp>
    </p:spTree>
    <p:extLst>
      <p:ext uri="{BB962C8B-B14F-4D97-AF65-F5344CB8AC3E}">
        <p14:creationId xmlns:p14="http://schemas.microsoft.com/office/powerpoint/2010/main" val="3085411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92978-F853-D531-E734-5779EEF5FB61}"/>
              </a:ext>
            </a:extLst>
          </p:cNvPr>
          <p:cNvSpPr>
            <a:spLocks noGrp="1"/>
          </p:cNvSpPr>
          <p:nvPr>
            <p:ph type="title"/>
          </p:nvPr>
        </p:nvSpPr>
        <p:spPr/>
        <p:txBody>
          <a:bodyPr/>
          <a:lstStyle/>
          <a:p>
            <a:r>
              <a:rPr lang="en-US" dirty="0"/>
              <a:t>Epidemiology</a:t>
            </a:r>
          </a:p>
        </p:txBody>
      </p:sp>
      <p:sp>
        <p:nvSpPr>
          <p:cNvPr id="3" name="Content Placeholder 2">
            <a:extLst>
              <a:ext uri="{FF2B5EF4-FFF2-40B4-BE49-F238E27FC236}">
                <a16:creationId xmlns:a16="http://schemas.microsoft.com/office/drawing/2014/main" id="{97925F76-1C8F-71B1-ABE1-71F7465D0013}"/>
              </a:ext>
            </a:extLst>
          </p:cNvPr>
          <p:cNvSpPr>
            <a:spLocks noGrp="1"/>
          </p:cNvSpPr>
          <p:nvPr>
            <p:ph idx="1"/>
          </p:nvPr>
        </p:nvSpPr>
        <p:spPr>
          <a:xfrm>
            <a:off x="838200" y="1825625"/>
            <a:ext cx="10515600" cy="2804564"/>
          </a:xfrm>
        </p:spPr>
        <p:txBody>
          <a:bodyPr/>
          <a:lstStyle/>
          <a:p>
            <a:r>
              <a:rPr lang="en-US" dirty="0"/>
              <a:t>Acne is the eighth most prevalent disease in the world affecting 10% of the world population</a:t>
            </a:r>
            <a:r>
              <a:rPr lang="en-US" baseline="30000" dirty="0"/>
              <a:t>1</a:t>
            </a:r>
            <a:endParaRPr lang="en-US" dirty="0"/>
          </a:p>
          <a:p>
            <a:r>
              <a:rPr lang="en-US" dirty="0"/>
              <a:t>Affects approximately 85% of adolescents and young adults aged 12 to 25 years</a:t>
            </a:r>
            <a:r>
              <a:rPr lang="en-US" baseline="30000" dirty="0"/>
              <a:t>2</a:t>
            </a:r>
            <a:endParaRPr lang="en-US" dirty="0"/>
          </a:p>
          <a:p>
            <a:r>
              <a:rPr lang="en-US" dirty="0"/>
              <a:t>Prevalence of acne is higher in females than males</a:t>
            </a:r>
          </a:p>
          <a:p>
            <a:r>
              <a:rPr lang="en-US" dirty="0"/>
              <a:t>about 48–52% of facial acne patients also have truncal acne.</a:t>
            </a:r>
            <a:r>
              <a:rPr lang="en-US" baseline="30000" dirty="0"/>
              <a:t>3</a:t>
            </a:r>
            <a:endParaRPr lang="en-US" dirty="0"/>
          </a:p>
        </p:txBody>
      </p:sp>
      <p:sp>
        <p:nvSpPr>
          <p:cNvPr id="5" name="TextBox 4">
            <a:extLst>
              <a:ext uri="{FF2B5EF4-FFF2-40B4-BE49-F238E27FC236}">
                <a16:creationId xmlns:a16="http://schemas.microsoft.com/office/drawing/2014/main" id="{21716E07-CCBD-EEBD-999A-4956569D3CC9}"/>
              </a:ext>
            </a:extLst>
          </p:cNvPr>
          <p:cNvSpPr txBox="1"/>
          <p:nvPr/>
        </p:nvSpPr>
        <p:spPr>
          <a:xfrm>
            <a:off x="1381359" y="5605127"/>
            <a:ext cx="10949939" cy="646331"/>
          </a:xfrm>
          <a:prstGeom prst="rect">
            <a:avLst/>
          </a:prstGeom>
          <a:noFill/>
        </p:spPr>
        <p:txBody>
          <a:bodyPr wrap="square">
            <a:spAutoFit/>
          </a:bodyPr>
          <a:lstStyle/>
          <a:p>
            <a:r>
              <a:rPr lang="en-US" sz="900" dirty="0"/>
              <a:t>1.Adelaide Hebert, MD; Diane </a:t>
            </a:r>
            <a:r>
              <a:rPr lang="en-US" sz="900" dirty="0" err="1"/>
              <a:t>Thiboutot</a:t>
            </a:r>
            <a:r>
              <a:rPr lang="en-US" sz="900" dirty="0"/>
              <a:t>, MD; Linda Stein Gold, MD; Martina Cartwright, </a:t>
            </a:r>
            <a:r>
              <a:rPr lang="en-US" sz="900" dirty="0" err="1"/>
              <a:t>PhD;Mara</a:t>
            </a:r>
            <a:r>
              <a:rPr lang="en-US" sz="900" dirty="0"/>
              <a:t> </a:t>
            </a:r>
            <a:r>
              <a:rPr lang="en-US" sz="900" dirty="0" err="1"/>
              <a:t>Gerloni</a:t>
            </a:r>
            <a:r>
              <a:rPr lang="en-US" sz="900" dirty="0"/>
              <a:t>, PhD; Enrico </a:t>
            </a:r>
            <a:r>
              <a:rPr lang="en-US" sz="900" dirty="0" err="1"/>
              <a:t>Fragasso</a:t>
            </a:r>
            <a:r>
              <a:rPr lang="en-US" sz="900" dirty="0"/>
              <a:t>, MS; Alessandro </a:t>
            </a:r>
            <a:r>
              <a:rPr lang="en-US" sz="900" dirty="0" err="1"/>
              <a:t>Mazzetti</a:t>
            </a:r>
            <a:r>
              <a:rPr lang="en-US" sz="900" dirty="0"/>
              <a:t>, MD: </a:t>
            </a:r>
            <a:r>
              <a:rPr lang="en-US" sz="900" dirty="0" err="1"/>
              <a:t>Ecacy</a:t>
            </a:r>
            <a:r>
              <a:rPr lang="en-US" sz="900" dirty="0"/>
              <a:t> and Safety of Topical Clascoterone Cream, 1%, for Treatment in Patients With Facial Acne, JAMA Dermatology June 2020 Volume 156, Number 6</a:t>
            </a:r>
          </a:p>
          <a:p>
            <a:r>
              <a:rPr lang="en-US" sz="900" dirty="0"/>
              <a:t>2.Anna </a:t>
            </a:r>
            <a:r>
              <a:rPr lang="en-US" sz="900" dirty="0" err="1"/>
              <a:t>Hwee</a:t>
            </a:r>
            <a:r>
              <a:rPr lang="en-US" sz="900" dirty="0"/>
              <a:t> Sing Heng &amp; Fook Tim Chew, Systematic review of the epidemiology of acne vulgaris, </a:t>
            </a:r>
            <a:r>
              <a:rPr lang="en-US" sz="900" dirty="0" err="1"/>
              <a:t>Scientic</a:t>
            </a:r>
            <a:r>
              <a:rPr lang="en-US" sz="900" dirty="0"/>
              <a:t> Reports (2020) 10:5754</a:t>
            </a:r>
          </a:p>
          <a:p>
            <a:r>
              <a:rPr lang="en-US" sz="900" dirty="0"/>
              <a:t>3.Yu Ri Woo and </a:t>
            </a:r>
            <a:r>
              <a:rPr lang="en-US" sz="900" dirty="0" err="1"/>
              <a:t>Hei</a:t>
            </a:r>
            <a:r>
              <a:rPr lang="en-US" sz="900" dirty="0"/>
              <a:t> Sung Kim, Truncal Acne: An Overview, J. Clin. Med. 2022, 11, 3660</a:t>
            </a:r>
            <a:endParaRPr lang="en-US" dirty="0"/>
          </a:p>
        </p:txBody>
      </p:sp>
    </p:spTree>
    <p:extLst>
      <p:ext uri="{BB962C8B-B14F-4D97-AF65-F5344CB8AC3E}">
        <p14:creationId xmlns:p14="http://schemas.microsoft.com/office/powerpoint/2010/main" val="3056821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FEC29-32C8-1834-1AB8-08855B8694B6}"/>
              </a:ext>
            </a:extLst>
          </p:cNvPr>
          <p:cNvSpPr>
            <a:spLocks noGrp="1"/>
          </p:cNvSpPr>
          <p:nvPr>
            <p:ph type="title"/>
          </p:nvPr>
        </p:nvSpPr>
        <p:spPr>
          <a:xfrm>
            <a:off x="838200" y="595713"/>
            <a:ext cx="10515600" cy="1325563"/>
          </a:xfrm>
        </p:spPr>
        <p:txBody>
          <a:bodyPr/>
          <a:lstStyle/>
          <a:p>
            <a:r>
              <a:rPr lang="en-US" dirty="0"/>
              <a:t>Contributing factors</a:t>
            </a:r>
          </a:p>
        </p:txBody>
      </p:sp>
      <p:sp>
        <p:nvSpPr>
          <p:cNvPr id="3" name="Content Placeholder 2">
            <a:extLst>
              <a:ext uri="{FF2B5EF4-FFF2-40B4-BE49-F238E27FC236}">
                <a16:creationId xmlns:a16="http://schemas.microsoft.com/office/drawing/2014/main" id="{26E72A11-4D31-447C-30E6-B9C130CE5A00}"/>
              </a:ext>
            </a:extLst>
          </p:cNvPr>
          <p:cNvSpPr>
            <a:spLocks noGrp="1"/>
          </p:cNvSpPr>
          <p:nvPr>
            <p:ph idx="1"/>
          </p:nvPr>
        </p:nvSpPr>
        <p:spPr>
          <a:xfrm>
            <a:off x="949518" y="2072116"/>
            <a:ext cx="10515600" cy="3120448"/>
          </a:xfrm>
        </p:spPr>
        <p:txBody>
          <a:bodyPr/>
          <a:lstStyle/>
          <a:p>
            <a:r>
              <a:rPr lang="en-US" dirty="0"/>
              <a:t>Genetic predisposition</a:t>
            </a:r>
          </a:p>
          <a:p>
            <a:r>
              <a:rPr lang="en-US" dirty="0"/>
              <a:t>Diet-High glycemic diet</a:t>
            </a:r>
          </a:p>
          <a:p>
            <a:r>
              <a:rPr lang="en-US" dirty="0"/>
              <a:t>Cosmetics-Long term use of oil based cosmetics, Facial massage</a:t>
            </a:r>
          </a:p>
          <a:p>
            <a:r>
              <a:rPr lang="en-US" dirty="0"/>
              <a:t>Menstrual cycle</a:t>
            </a:r>
          </a:p>
          <a:p>
            <a:r>
              <a:rPr lang="en-US" dirty="0"/>
              <a:t>Psychological factor-Stress</a:t>
            </a:r>
          </a:p>
          <a:p>
            <a:endParaRPr lang="en-US" dirty="0"/>
          </a:p>
          <a:p>
            <a:endParaRPr lang="en-US" dirty="0"/>
          </a:p>
        </p:txBody>
      </p:sp>
    </p:spTree>
    <p:extLst>
      <p:ext uri="{BB962C8B-B14F-4D97-AF65-F5344CB8AC3E}">
        <p14:creationId xmlns:p14="http://schemas.microsoft.com/office/powerpoint/2010/main" val="1373694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404A6-1184-7D24-40EB-C4FB213A753C}"/>
              </a:ext>
            </a:extLst>
          </p:cNvPr>
          <p:cNvSpPr>
            <a:spLocks noGrp="1"/>
          </p:cNvSpPr>
          <p:nvPr>
            <p:ph type="title"/>
          </p:nvPr>
        </p:nvSpPr>
        <p:spPr/>
        <p:txBody>
          <a:bodyPr/>
          <a:lstStyle/>
          <a:p>
            <a:r>
              <a:rPr lang="en-US" dirty="0"/>
              <a:t>Varieties of acne lesion</a:t>
            </a:r>
          </a:p>
        </p:txBody>
      </p:sp>
      <p:sp>
        <p:nvSpPr>
          <p:cNvPr id="3" name="Content Placeholder 2">
            <a:extLst>
              <a:ext uri="{FF2B5EF4-FFF2-40B4-BE49-F238E27FC236}">
                <a16:creationId xmlns:a16="http://schemas.microsoft.com/office/drawing/2014/main" id="{54C6162B-0EE0-BF5E-67B6-A7611328B6D0}"/>
              </a:ext>
            </a:extLst>
          </p:cNvPr>
          <p:cNvSpPr>
            <a:spLocks noGrp="1"/>
          </p:cNvSpPr>
          <p:nvPr>
            <p:ph idx="1"/>
          </p:nvPr>
        </p:nvSpPr>
        <p:spPr/>
        <p:txBody>
          <a:bodyPr/>
          <a:lstStyle/>
          <a:p>
            <a:r>
              <a:rPr lang="en-US" dirty="0"/>
              <a:t>Acne vulgaris can be divided into </a:t>
            </a:r>
          </a:p>
          <a:p>
            <a:r>
              <a:rPr lang="en-US" dirty="0"/>
              <a:t>non- inflammatory (open and closed comedones) </a:t>
            </a:r>
          </a:p>
          <a:p>
            <a:r>
              <a:rPr lang="en-US" dirty="0"/>
              <a:t>and inflammatory (papules, pustules and nodules) lesions</a:t>
            </a:r>
          </a:p>
        </p:txBody>
      </p:sp>
    </p:spTree>
    <p:extLst>
      <p:ext uri="{BB962C8B-B14F-4D97-AF65-F5344CB8AC3E}">
        <p14:creationId xmlns:p14="http://schemas.microsoft.com/office/powerpoint/2010/main" val="4268418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92F0A-A232-72CF-81CA-6F2622895390}"/>
              </a:ext>
            </a:extLst>
          </p:cNvPr>
          <p:cNvSpPr>
            <a:spLocks noGrp="1"/>
          </p:cNvSpPr>
          <p:nvPr>
            <p:ph type="title"/>
          </p:nvPr>
        </p:nvSpPr>
        <p:spPr/>
        <p:txBody>
          <a:bodyPr/>
          <a:lstStyle/>
          <a:p>
            <a:r>
              <a:rPr lang="en-US" dirty="0"/>
              <a:t>Types of acne</a:t>
            </a:r>
          </a:p>
        </p:txBody>
      </p:sp>
      <p:sp>
        <p:nvSpPr>
          <p:cNvPr id="3" name="Content Placeholder 2">
            <a:extLst>
              <a:ext uri="{FF2B5EF4-FFF2-40B4-BE49-F238E27FC236}">
                <a16:creationId xmlns:a16="http://schemas.microsoft.com/office/drawing/2014/main" id="{BB1EF1CE-E258-F6F4-36E8-7BC0D55B6FFB}"/>
              </a:ext>
            </a:extLst>
          </p:cNvPr>
          <p:cNvSpPr>
            <a:spLocks noGrp="1"/>
          </p:cNvSpPr>
          <p:nvPr>
            <p:ph idx="1"/>
          </p:nvPr>
        </p:nvSpPr>
        <p:spPr>
          <a:xfrm>
            <a:off x="1458401" y="1785868"/>
            <a:ext cx="6119191" cy="4273025"/>
          </a:xfrm>
        </p:spPr>
        <p:txBody>
          <a:bodyPr>
            <a:normAutofit lnSpcReduction="10000"/>
          </a:bodyPr>
          <a:lstStyle/>
          <a:p>
            <a:r>
              <a:rPr lang="en-US" dirty="0"/>
              <a:t>Acne </a:t>
            </a:r>
            <a:r>
              <a:rPr lang="en-US" dirty="0" err="1"/>
              <a:t>Conglobata</a:t>
            </a:r>
            <a:r>
              <a:rPr lang="en-US" dirty="0"/>
              <a:t> </a:t>
            </a:r>
          </a:p>
          <a:p>
            <a:r>
              <a:rPr lang="en-US" dirty="0"/>
              <a:t>Occupational acne </a:t>
            </a:r>
          </a:p>
          <a:p>
            <a:r>
              <a:rPr lang="en-US" dirty="0"/>
              <a:t>Cosmetic acne </a:t>
            </a:r>
          </a:p>
          <a:p>
            <a:r>
              <a:rPr lang="en-US" dirty="0"/>
              <a:t>Drug-induced acne </a:t>
            </a:r>
          </a:p>
          <a:p>
            <a:r>
              <a:rPr lang="en-US" dirty="0"/>
              <a:t>Infantile acne </a:t>
            </a:r>
          </a:p>
          <a:p>
            <a:r>
              <a:rPr lang="en-US" dirty="0"/>
              <a:t>Late onset acne </a:t>
            </a:r>
          </a:p>
          <a:p>
            <a:r>
              <a:rPr lang="en-US" dirty="0"/>
              <a:t>Acne </a:t>
            </a:r>
            <a:r>
              <a:rPr lang="en-US" dirty="0" err="1"/>
              <a:t>excoriee</a:t>
            </a:r>
            <a:r>
              <a:rPr lang="en-US" dirty="0"/>
              <a:t> </a:t>
            </a:r>
          </a:p>
          <a:p>
            <a:r>
              <a:rPr lang="en-US" dirty="0"/>
              <a:t>Acne fulminans </a:t>
            </a:r>
          </a:p>
          <a:p>
            <a:r>
              <a:rPr lang="en-US" dirty="0"/>
              <a:t>Post-facial massage acne</a:t>
            </a:r>
          </a:p>
        </p:txBody>
      </p:sp>
    </p:spTree>
    <p:extLst>
      <p:ext uri="{BB962C8B-B14F-4D97-AF65-F5344CB8AC3E}">
        <p14:creationId xmlns:p14="http://schemas.microsoft.com/office/powerpoint/2010/main" val="485712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EE984-B78E-0DA8-4CCE-55F6F63727DA}"/>
              </a:ext>
            </a:extLst>
          </p:cNvPr>
          <p:cNvSpPr>
            <a:spLocks noGrp="1"/>
          </p:cNvSpPr>
          <p:nvPr>
            <p:ph type="title"/>
          </p:nvPr>
        </p:nvSpPr>
        <p:spPr/>
        <p:txBody>
          <a:bodyPr/>
          <a:lstStyle/>
          <a:p>
            <a:r>
              <a:rPr lang="en-US" dirty="0"/>
              <a:t>Differential diagnosis</a:t>
            </a:r>
          </a:p>
        </p:txBody>
      </p:sp>
      <p:sp>
        <p:nvSpPr>
          <p:cNvPr id="3" name="Content Placeholder 2">
            <a:extLst>
              <a:ext uri="{FF2B5EF4-FFF2-40B4-BE49-F238E27FC236}">
                <a16:creationId xmlns:a16="http://schemas.microsoft.com/office/drawing/2014/main" id="{BC6F5505-7FD2-2540-51F2-25580ADCBCE6}"/>
              </a:ext>
            </a:extLst>
          </p:cNvPr>
          <p:cNvSpPr>
            <a:spLocks noGrp="1"/>
          </p:cNvSpPr>
          <p:nvPr>
            <p:ph idx="1"/>
          </p:nvPr>
        </p:nvSpPr>
        <p:spPr/>
        <p:txBody>
          <a:bodyPr/>
          <a:lstStyle/>
          <a:p>
            <a:r>
              <a:rPr lang="en-US" dirty="0"/>
              <a:t>Rosacea</a:t>
            </a:r>
          </a:p>
          <a:p>
            <a:r>
              <a:rPr lang="en-US" dirty="0"/>
              <a:t>Perioral dermatitis</a:t>
            </a:r>
          </a:p>
          <a:p>
            <a:r>
              <a:rPr lang="en-US" dirty="0"/>
              <a:t>Folliculitis</a:t>
            </a:r>
          </a:p>
          <a:p>
            <a:r>
              <a:rPr lang="en-US" dirty="0"/>
              <a:t>Hidradenitis suppurativa</a:t>
            </a:r>
          </a:p>
        </p:txBody>
      </p:sp>
    </p:spTree>
    <p:extLst>
      <p:ext uri="{BB962C8B-B14F-4D97-AF65-F5344CB8AC3E}">
        <p14:creationId xmlns:p14="http://schemas.microsoft.com/office/powerpoint/2010/main" val="2876179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Cambr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1968</TotalTime>
  <Words>1351</Words>
  <Application>Microsoft Office PowerPoint</Application>
  <PresentationFormat>Widescreen</PresentationFormat>
  <Paragraphs>130</Paragraphs>
  <Slides>26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Cambria</vt:lpstr>
      <vt:lpstr>Myriad Pro</vt:lpstr>
      <vt:lpstr>MyriadPro-Regular</vt:lpstr>
      <vt:lpstr>Wingdings</vt:lpstr>
      <vt:lpstr>Office Theme</vt:lpstr>
      <vt:lpstr>Updated Management on Acne vulgaris </vt:lpstr>
      <vt:lpstr>Acne vulgaris </vt:lpstr>
      <vt:lpstr>Pathogenesis</vt:lpstr>
      <vt:lpstr>Acne pathophysiology</vt:lpstr>
      <vt:lpstr>Epidemiology</vt:lpstr>
      <vt:lpstr>Contributing factors</vt:lpstr>
      <vt:lpstr>Varieties of acne lesion</vt:lpstr>
      <vt:lpstr>Types of acne</vt:lpstr>
      <vt:lpstr>Differential diagnosis</vt:lpstr>
      <vt:lpstr>Management</vt:lpstr>
      <vt:lpstr>Patient Evaluation  </vt:lpstr>
      <vt:lpstr>Management</vt:lpstr>
      <vt:lpstr>Topical Therapy </vt:lpstr>
      <vt:lpstr>Systemic therapy </vt:lpstr>
      <vt:lpstr>Oral Antibiotics </vt:lpstr>
      <vt:lpstr>Hormonal Therapy </vt:lpstr>
      <vt:lpstr>Challenges in the management of Acne vulguris</vt:lpstr>
      <vt:lpstr>Role of androgen in acne pathogenesis</vt:lpstr>
      <vt:lpstr>Androgen receptor pathway</vt:lpstr>
      <vt:lpstr>Addressing Androgen pathway to treat Acne</vt:lpstr>
      <vt:lpstr>Clascoterone-A novel topical antiandrogen for acne vulgaris </vt:lpstr>
      <vt:lpstr>Clinical efficacy</vt:lpstr>
      <vt:lpstr>Clinical efficacy</vt:lpstr>
      <vt:lpstr>Clinical efficacy</vt:lpstr>
      <vt:lpstr>Conclusion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DMA DSG TEAM</dc:creator>
  <cp:lastModifiedBy>DMA Team-1</cp:lastModifiedBy>
  <cp:revision>20</cp:revision>
  <dcterms:created xsi:type="dcterms:W3CDTF">2022-11-03T08:30:07Z</dcterms:created>
  <dcterms:modified xsi:type="dcterms:W3CDTF">2026-07-01T05:27:28Z</dcterms:modified>
</cp:coreProperties>
</file>